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3"/>
  </p:notesMasterIdLst>
  <p:handoutMasterIdLst>
    <p:handoutMasterId r:id="rId64"/>
  </p:handoutMasterIdLst>
  <p:sldIdLst>
    <p:sldId id="314" r:id="rId3"/>
    <p:sldId id="311" r:id="rId4"/>
    <p:sldId id="315" r:id="rId5"/>
    <p:sldId id="316" r:id="rId6"/>
    <p:sldId id="317" r:id="rId7"/>
    <p:sldId id="319" r:id="rId8"/>
    <p:sldId id="318" r:id="rId9"/>
    <p:sldId id="320" r:id="rId10"/>
    <p:sldId id="321" r:id="rId11"/>
    <p:sldId id="322" r:id="rId12"/>
    <p:sldId id="323" r:id="rId13"/>
    <p:sldId id="324" r:id="rId14"/>
    <p:sldId id="325" r:id="rId15"/>
    <p:sldId id="262" r:id="rId16"/>
    <p:sldId id="326" r:id="rId17"/>
    <p:sldId id="256" r:id="rId18"/>
    <p:sldId id="257" r:id="rId19"/>
    <p:sldId id="258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4" r:id="rId29"/>
    <p:sldId id="273" r:id="rId30"/>
    <p:sldId id="275" r:id="rId31"/>
    <p:sldId id="276" r:id="rId32"/>
    <p:sldId id="308" r:id="rId33"/>
    <p:sldId id="309" r:id="rId34"/>
    <p:sldId id="31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13" r:id="rId6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0" autoAdjust="0"/>
    <p:restoredTop sz="94660"/>
  </p:normalViewPr>
  <p:slideViewPr>
    <p:cSldViewPr>
      <p:cViewPr varScale="1">
        <p:scale>
          <a:sx n="87" d="100"/>
          <a:sy n="87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EE776-0F6D-4DDF-9A3E-436759312DA3}" type="datetimeFigureOut">
              <a:rPr lang="hu-HU" smtClean="0"/>
              <a:t>2014.05.15.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98CA8-AAEA-41CB-B984-574B3AFE5B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2099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2E08-2186-4154-B65C-2A64C22343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9AE69-98E9-409E-BE25-C562A39F2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07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40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7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58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43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29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20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99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9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2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33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1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F7D88-2CCB-4B04-A48D-DF51627FD48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2014.05.15.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096F3-B86C-41B4-8AE4-45AF047830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erras@terras.org.rs" TargetMode="External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887"/>
            <a:ext cx="9144000" cy="1393370"/>
          </a:xfrm>
        </p:spPr>
        <p:txBody>
          <a:bodyPr>
            <a:noAutofit/>
          </a:bodyPr>
          <a:lstStyle/>
          <a:p>
            <a:pPr algn="ctr">
              <a:spcAft>
                <a:spcPts val="1200"/>
              </a:spcAft>
            </a:pPr>
            <a:r>
              <a:rPr lang="hu-HU" sz="2800" dirty="0" err="1">
                <a:latin typeface="Century" panose="02040604050505020304" pitchFamily="18" charset="0"/>
                <a:cs typeface="Aharoni" panose="02010803020104030203" pitchFamily="2" charset="-79"/>
              </a:rPr>
              <a:t>Bioétkeztetés</a:t>
            </a:r>
            <a:r>
              <a:rPr lang="hu-HU" sz="2800" dirty="0">
                <a:latin typeface="Century" panose="02040604050505020304" pitchFamily="18" charset="0"/>
                <a:cs typeface="Aharoni" panose="02010803020104030203" pitchFamily="2" charset="-79"/>
              </a:rPr>
              <a:t> az óvodában – egy délvidéki közétkeztetési modell bemutatása (Terra’s </a:t>
            </a:r>
            <a:r>
              <a:rPr lang="hu-HU" sz="2800" dirty="0" smtClean="0">
                <a:latin typeface="Century" panose="02040604050505020304" pitchFamily="18" charset="0"/>
                <a:cs typeface="Aharoni" panose="02010803020104030203" pitchFamily="2" charset="-79"/>
              </a:rPr>
              <a:t>módszer, </a:t>
            </a:r>
            <a:r>
              <a:rPr lang="hu-HU" sz="2800" dirty="0">
                <a:latin typeface="Century" panose="02040604050505020304" pitchFamily="18" charset="0"/>
                <a:cs typeface="Aharoni" panose="02010803020104030203" pitchFamily="2" charset="-79"/>
              </a:rPr>
              <a:t>Prof. dr. </a:t>
            </a:r>
            <a:r>
              <a:rPr lang="hu-HU" sz="2800" dirty="0" err="1">
                <a:latin typeface="Century" panose="02040604050505020304" pitchFamily="18" charset="0"/>
                <a:cs typeface="Aharoni" panose="02010803020104030203" pitchFamily="2" charset="-79"/>
              </a:rPr>
              <a:t>Skenderović</a:t>
            </a:r>
            <a:r>
              <a:rPr lang="hu-HU" sz="2800" dirty="0">
                <a:latin typeface="Century" panose="02040604050505020304" pitchFamily="18" charset="0"/>
                <a:cs typeface="Aharoni" panose="02010803020104030203" pitchFamily="2" charset="-79"/>
              </a:rPr>
              <a:t> Horvát </a:t>
            </a:r>
            <a:r>
              <a:rPr lang="hu-HU" sz="2800" dirty="0" smtClean="0">
                <a:latin typeface="Century" panose="02040604050505020304" pitchFamily="18" charset="0"/>
                <a:cs typeface="Aharoni" panose="02010803020104030203" pitchFamily="2" charset="-79"/>
              </a:rPr>
              <a:t>Terézia)</a:t>
            </a:r>
            <a:endParaRPr lang="hu-HU" sz="2800" b="1" dirty="0">
              <a:latin typeface="Century" panose="02040604050505020304" pitchFamily="18" charset="0"/>
              <a:cs typeface="Aharoni" panose="02010803020104030203" pitchFamily="2" charset="-79"/>
            </a:endParaRPr>
          </a:p>
        </p:txBody>
      </p:sp>
      <p:pic>
        <p:nvPicPr>
          <p:cNvPr id="9" name="Kép helye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r="4722"/>
          <a:stretch>
            <a:fillRect/>
          </a:stretch>
        </p:blipFill>
        <p:spPr>
          <a:xfrm>
            <a:off x="1828800" y="1447800"/>
            <a:ext cx="5486400" cy="4114800"/>
          </a:xfrm>
        </p:spPr>
      </p:pic>
      <p:sp>
        <p:nvSpPr>
          <p:cNvPr id="3" name="Alcím 2"/>
          <p:cNvSpPr>
            <a:spLocks noGrp="1"/>
          </p:cNvSpPr>
          <p:nvPr>
            <p:ph type="body" sz="half" idx="2"/>
          </p:nvPr>
        </p:nvSpPr>
        <p:spPr>
          <a:xfrm>
            <a:off x="0" y="5562600"/>
            <a:ext cx="9144000" cy="129540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hu-HU" sz="26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Dr. Solti Gábor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hu-HU" sz="2400" b="1" dirty="0" err="1" smtClean="0"/>
              <a:t>Food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Revolution</a:t>
            </a:r>
            <a:r>
              <a:rPr lang="hu-HU" sz="2400" b="1" dirty="0" smtClean="0"/>
              <a:t> Day (Budapest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hu-HU" sz="2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2014</a:t>
            </a:r>
            <a:r>
              <a:rPr lang="hu-HU" sz="2400" b="1" dirty="0">
                <a:solidFill>
                  <a:schemeClr val="tx1"/>
                </a:solidFill>
                <a:latin typeface="Century" panose="02040604050505020304" pitchFamily="18" charset="0"/>
              </a:rPr>
              <a:t>. május </a:t>
            </a:r>
            <a:r>
              <a:rPr lang="hu-HU" sz="2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16. (</a:t>
            </a:r>
            <a:r>
              <a:rPr lang="hu-HU" sz="2400" b="1" dirty="0">
                <a:solidFill>
                  <a:schemeClr val="tx1"/>
                </a:solidFill>
                <a:latin typeface="Century" panose="02040604050505020304" pitchFamily="18" charset="0"/>
              </a:rPr>
              <a:t>Pünkösd hava, Ígéret hava</a:t>
            </a:r>
            <a:r>
              <a:rPr lang="hu-HU" sz="2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)</a:t>
            </a:r>
            <a:endParaRPr lang="hu-HU" sz="2400" b="1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4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A csontritkulás talajtani okai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600" dirty="0" smtClean="0"/>
              <a:t>A nagyarányú műtrágyázás okozta talaj </a:t>
            </a:r>
            <a:r>
              <a:rPr lang="hu-HU" sz="2600" dirty="0" err="1" smtClean="0"/>
              <a:t>elsavanyosodás</a:t>
            </a:r>
            <a:r>
              <a:rPr lang="hu-HU" sz="2600" dirty="0" smtClean="0"/>
              <a:t> miatt csökkent a talajok kation-szolgáltató képessége, ezáltal a mész (</a:t>
            </a:r>
            <a:r>
              <a:rPr lang="hu-HU" sz="2600" dirty="0" err="1"/>
              <a:t>C</a:t>
            </a:r>
            <a:r>
              <a:rPr lang="hu-HU" sz="2600" dirty="0" err="1" smtClean="0"/>
              <a:t>a</a:t>
            </a:r>
            <a:r>
              <a:rPr lang="hu-HU" sz="2600" dirty="0" smtClean="0"/>
              <a:t>) tartalma. Ezáltal a tápláléklánc többi tagjában, növényben, állatban, emberben is.</a:t>
            </a:r>
          </a:p>
          <a:p>
            <a:pPr marL="0" indent="0" algn="ctr">
              <a:buNone/>
            </a:pPr>
            <a:r>
              <a:rPr lang="hu-HU" sz="2400" dirty="0"/>
              <a:t>A zöldlucerna </a:t>
            </a:r>
            <a:r>
              <a:rPr lang="hu-HU" sz="2400" dirty="0" err="1"/>
              <a:t>Ca</a:t>
            </a:r>
            <a:r>
              <a:rPr lang="hu-HU" sz="2400" dirty="0"/>
              <a:t> és P tartalmának alakulása (1929-1993.)</a:t>
            </a:r>
          </a:p>
          <a:p>
            <a:pPr marL="0" indent="0" algn="ctr">
              <a:buNone/>
            </a:pPr>
            <a:r>
              <a:rPr lang="hu-HU" sz="2400" dirty="0"/>
              <a:t>g/kg </a:t>
            </a:r>
            <a:r>
              <a:rPr lang="hu-HU" sz="2400" dirty="0" smtClean="0"/>
              <a:t>szárazanyag</a:t>
            </a:r>
          </a:p>
          <a:p>
            <a:pPr marL="0" indent="0" algn="ctr">
              <a:buNone/>
            </a:pPr>
            <a:endParaRPr lang="hu-HU" sz="2800" dirty="0"/>
          </a:p>
          <a:p>
            <a:pPr marL="0" indent="0" algn="ctr">
              <a:buNone/>
            </a:pPr>
            <a:endParaRPr lang="hu-HU" sz="2800" dirty="0" smtClean="0"/>
          </a:p>
          <a:p>
            <a:pPr marL="0" indent="0" algn="ctr">
              <a:buNone/>
            </a:pPr>
            <a:endParaRPr lang="hu-HU" sz="2800" dirty="0"/>
          </a:p>
          <a:p>
            <a:pPr marL="0" indent="0" algn="ctr">
              <a:buNone/>
            </a:pPr>
            <a:endParaRPr lang="hu-HU" sz="2800" dirty="0" smtClean="0"/>
          </a:p>
          <a:p>
            <a:pPr marL="0" indent="0" algn="ctr">
              <a:buNone/>
            </a:pPr>
            <a:endParaRPr lang="hu-HU" sz="2800" dirty="0" smtClean="0"/>
          </a:p>
          <a:p>
            <a:pPr marL="0" indent="0" algn="ctr">
              <a:buNone/>
            </a:pPr>
            <a:endParaRPr lang="hu-HU" sz="2800" dirty="0"/>
          </a:p>
          <a:p>
            <a:pPr marL="0" indent="0" algn="ctr">
              <a:buNone/>
            </a:pPr>
            <a:r>
              <a:rPr lang="hu-HU" sz="2200" dirty="0" smtClean="0"/>
              <a:t>Forrás: </a:t>
            </a:r>
            <a:r>
              <a:rPr lang="pt-BR" sz="2200" dirty="0"/>
              <a:t>Biogazda 3, Agrofórum (IX. 13</a:t>
            </a:r>
            <a:r>
              <a:rPr lang="pt-BR" sz="2200" dirty="0" smtClean="0"/>
              <a:t>.</a:t>
            </a:r>
            <a:r>
              <a:rPr lang="hu-HU" sz="2200" dirty="0" smtClean="0"/>
              <a:t>)</a:t>
            </a:r>
            <a:endParaRPr lang="hu-HU" sz="2200" dirty="0"/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365521"/>
              </p:ext>
            </p:extLst>
          </p:nvPr>
        </p:nvGraphicFramePr>
        <p:xfrm>
          <a:off x="152400" y="3276600"/>
          <a:ext cx="8839201" cy="2982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7044"/>
                <a:gridCol w="857617"/>
                <a:gridCol w="1708180"/>
                <a:gridCol w="1708180"/>
                <a:gridCol w="1708180"/>
              </a:tblGrid>
              <a:tr h="356119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 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1929.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1973-1975.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>
                          <a:effectLst/>
                        </a:rPr>
                        <a:t>1993.</a:t>
                      </a:r>
                      <a:endParaRPr lang="hu-H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13710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Zöldlucerna átlag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 err="1">
                          <a:effectLst/>
                        </a:rPr>
                        <a:t>Ca</a:t>
                      </a:r>
                      <a:endParaRPr lang="hu-H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P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 err="1">
                          <a:effectLst/>
                        </a:rPr>
                        <a:t>Ca</a:t>
                      </a:r>
                      <a:r>
                        <a:rPr lang="hu-HU" sz="2000" dirty="0">
                          <a:effectLst/>
                        </a:rPr>
                        <a:t>/P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 21,8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   2,5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   8,5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 </a:t>
                      </a:r>
                      <a:r>
                        <a:rPr lang="hu-HU" sz="2000" dirty="0" smtClean="0">
                          <a:effectLst/>
                        </a:rPr>
                        <a:t>19,4</a:t>
                      </a:r>
                      <a:endParaRPr lang="hu-H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   </a:t>
                      </a:r>
                      <a:r>
                        <a:rPr lang="hu-HU" sz="2000" dirty="0" smtClean="0">
                          <a:effectLst/>
                        </a:rPr>
                        <a:t> 2,5</a:t>
                      </a:r>
                      <a:endParaRPr lang="hu-H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   </a:t>
                      </a:r>
                      <a:r>
                        <a:rPr lang="hu-HU" sz="2000" dirty="0" smtClean="0">
                          <a:effectLst/>
                        </a:rPr>
                        <a:t> 8,1  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 </a:t>
                      </a:r>
                      <a:r>
                        <a:rPr lang="hu-HU" sz="2000" dirty="0" smtClean="0">
                          <a:effectLst/>
                        </a:rPr>
                        <a:t>13,6</a:t>
                      </a:r>
                      <a:endParaRPr lang="hu-HU" sz="2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    3,7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    3,7 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863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Műtrágya felhasználás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NPK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kg/ha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</a:t>
                      </a:r>
                      <a:r>
                        <a:rPr lang="hu-HU" sz="2000" dirty="0" smtClean="0">
                          <a:effectLst/>
                        </a:rPr>
                        <a:t>   </a:t>
                      </a:r>
                      <a:r>
                        <a:rPr lang="hu-HU" sz="2000" dirty="0">
                          <a:effectLst/>
                        </a:rPr>
                        <a:t>2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218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</a:rPr>
                        <a:t>    38 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4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A mikroelemek jelentősége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 smtClean="0"/>
              <a:t>A táplálékláncban, a talajban, növényben, állatban és az emberben fontos szerepet játszanak a mikroelemek.</a:t>
            </a:r>
          </a:p>
          <a:p>
            <a:pPr marL="0" indent="0">
              <a:buNone/>
            </a:pPr>
            <a:r>
              <a:rPr lang="hu-HU" sz="2800" dirty="0" smtClean="0"/>
              <a:t>Mikroelemek besorolása:</a:t>
            </a:r>
          </a:p>
          <a:p>
            <a:r>
              <a:rPr lang="hu-HU" sz="2800" dirty="0" smtClean="0"/>
              <a:t>létfontosságú (esszenciális)</a:t>
            </a:r>
          </a:p>
          <a:p>
            <a:r>
              <a:rPr lang="hu-HU" sz="2800" dirty="0"/>
              <a:t>f</a:t>
            </a:r>
            <a:r>
              <a:rPr lang="hu-HU" sz="2800" dirty="0" smtClean="0"/>
              <a:t>ontos, kedvező</a:t>
            </a:r>
          </a:p>
          <a:p>
            <a:r>
              <a:rPr lang="hu-HU" sz="2800" dirty="0" smtClean="0"/>
              <a:t>káros (toxikus)</a:t>
            </a:r>
          </a:p>
          <a:p>
            <a:pPr marL="0" indent="0">
              <a:buNone/>
            </a:pPr>
            <a:r>
              <a:rPr lang="hu-HU" sz="2800" dirty="0" smtClean="0"/>
              <a:t>„Azt eldönteni, hogy egy elem esszenciális, igen nehéz, de azt még nehezebb megállapítani, hogy nem esszenciális.” /Schwarz K./</a:t>
            </a:r>
          </a:p>
          <a:p>
            <a:pPr marL="0" indent="0">
              <a:buNone/>
            </a:pPr>
            <a:r>
              <a:rPr lang="hu-HU" sz="2800" dirty="0" smtClean="0"/>
              <a:t>Az utóbbi időben egyre több, korábban toxikusnak tartott elemről derült ki, hogy a szervezet számára létfontosságú, esszenciális. Ilyen például a króm és a szelén.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6235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u="sng" dirty="0" smtClean="0"/>
              <a:t>Króm:</a:t>
            </a:r>
            <a:r>
              <a:rPr lang="hu-HU" sz="2400" dirty="0" smtClean="0"/>
              <a:t> „A szénhidrát-anyagcseréhez krómtartalmú, illetőleg króm által aktivált enzimekre van szükség, sőt a cukor-anyagcserében oly alapvető inzulin bioszintézisét a krómionok elősegítik. Ezek alapján ma a krómot – megfelelő koncentrációban létfontosságúnak tartjuk.” /</a:t>
            </a:r>
            <a:r>
              <a:rPr lang="hu-HU" sz="2400" dirty="0" err="1" smtClean="0"/>
              <a:t>Pais</a:t>
            </a:r>
            <a:r>
              <a:rPr lang="hu-HU" sz="2400" dirty="0" smtClean="0"/>
              <a:t> I. 1985/</a:t>
            </a:r>
          </a:p>
          <a:p>
            <a:pPr marL="0" indent="0">
              <a:buNone/>
            </a:pPr>
            <a:r>
              <a:rPr lang="hu-HU" sz="2400" u="sng" dirty="0" smtClean="0"/>
              <a:t>Szelén:</a:t>
            </a:r>
            <a:r>
              <a:rPr lang="hu-HU" sz="2400" dirty="0" smtClean="0"/>
              <a:t> „Szelénhiány szívizom-károsodást és más betegségeket hoz létre az emberben. Szelénhiány okozza pl. a csecsemőket és fiatal anyákat károsító </a:t>
            </a:r>
            <a:r>
              <a:rPr lang="hu-HU" sz="2400" dirty="0" err="1" smtClean="0"/>
              <a:t>Keshan-betegséget</a:t>
            </a:r>
            <a:r>
              <a:rPr lang="hu-HU" sz="2400" dirty="0" smtClean="0"/>
              <a:t>.”</a:t>
            </a:r>
          </a:p>
          <a:p>
            <a:pPr marL="0" indent="0">
              <a:buNone/>
            </a:pPr>
            <a:r>
              <a:rPr lang="hu-HU" sz="2400" dirty="0" smtClean="0"/>
              <a:t>(Szelén tartalmú kőzetek: Alginit 4, </a:t>
            </a:r>
            <a:r>
              <a:rPr lang="hu-HU" sz="2400" dirty="0" err="1" smtClean="0"/>
              <a:t>Zeolit</a:t>
            </a:r>
            <a:r>
              <a:rPr lang="hu-HU" sz="2400" dirty="0" smtClean="0"/>
              <a:t> 20 </a:t>
            </a:r>
            <a:r>
              <a:rPr lang="hu-HU" sz="2400" dirty="0" err="1" smtClean="0"/>
              <a:t>ppm</a:t>
            </a:r>
            <a:r>
              <a:rPr lang="hu-HU" sz="2400" dirty="0" smtClean="0"/>
              <a:t> gramm/tonna)</a:t>
            </a:r>
          </a:p>
          <a:p>
            <a:pPr marL="0" indent="0" algn="ctr">
              <a:buNone/>
            </a:pPr>
            <a:endParaRPr lang="hu-HU" sz="2800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0" y="3176759"/>
            <a:ext cx="7735380" cy="36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A mikroelemek jelentősége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 err="1" smtClean="0"/>
              <a:t>Pais</a:t>
            </a:r>
            <a:r>
              <a:rPr lang="hu-HU" sz="2800" dirty="0" smtClean="0"/>
              <a:t> István professzor meggyőződése, hogy „az élet fejlődése során nemcsak néhány elem nyerte el a létfontosságú elem „megtisztelő rangját”, hanem a tudomány fejlődésével egyre több elemről fog kiderülni, hogy ha nem is esszenciális, de – megfelelő körülmények és arányok mellett – az élőlények számára kedvező.” Ezt bizonyították </a:t>
            </a:r>
            <a:r>
              <a:rPr lang="hu-HU" sz="2800" dirty="0" err="1" smtClean="0"/>
              <a:t>Pais</a:t>
            </a:r>
            <a:r>
              <a:rPr lang="hu-HU" sz="2800" dirty="0" smtClean="0"/>
              <a:t> I. titánnal végzett kutatásai is.</a:t>
            </a:r>
            <a:endParaRPr lang="hu-HU" sz="2800" u="sng" dirty="0"/>
          </a:p>
        </p:txBody>
      </p:sp>
    </p:spTree>
    <p:extLst>
      <p:ext uri="{BB962C8B-B14F-4D97-AF65-F5344CB8AC3E}">
        <p14:creationId xmlns:p14="http://schemas.microsoft.com/office/powerpoint/2010/main" val="5919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io etkezes\DEBELJU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23241"/>
            <a:ext cx="4820264" cy="690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42"/>
            <a:ext cx="9144000" cy="68812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B2B2B2">
              <a:alpha val="85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400" b="1" dirty="0" smtClean="0">
                <a:ln w="31550" cmpd="sng">
                  <a:noFill/>
                  <a:prstDash val="solid"/>
                </a:ln>
              </a:rPr>
              <a:t>„Hamburger </a:t>
            </a:r>
            <a:r>
              <a:rPr lang="hu-HU" sz="4400" b="1" cap="none" spc="0" dirty="0" smtClean="0">
                <a:ln w="31550" cmpd="sng">
                  <a:noFill/>
                  <a:prstDash val="solid"/>
                </a:ln>
              </a:rPr>
              <a:t>és Coca-Cola generáció”</a:t>
            </a:r>
            <a:endParaRPr lang="en-US" sz="4400" b="1" cap="none" spc="0" dirty="0">
              <a:ln w="31550" cmpd="sng">
                <a:noFill/>
                <a:prstDash val="solid"/>
              </a:ln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-19664" y="4955941"/>
            <a:ext cx="9163664" cy="1902059"/>
          </a:xfrm>
          <a:prstGeom prst="rect">
            <a:avLst/>
          </a:prstGeom>
          <a:solidFill>
            <a:srgbClr val="B2B2B2">
              <a:alpha val="85098"/>
            </a:srgbClr>
          </a:solidFill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hu-HU" sz="2800" dirty="0">
                <a:solidFill>
                  <a:prstClr val="black"/>
                </a:solidFill>
              </a:rPr>
              <a:t>„</a:t>
            </a:r>
            <a:r>
              <a:rPr lang="hu-HU" sz="2800" dirty="0" err="1">
                <a:solidFill>
                  <a:prstClr val="black"/>
                </a:solidFill>
              </a:rPr>
              <a:t>Super</a:t>
            </a:r>
            <a:r>
              <a:rPr lang="hu-HU" sz="2800" dirty="0">
                <a:solidFill>
                  <a:prstClr val="black"/>
                </a:solidFill>
              </a:rPr>
              <a:t> </a:t>
            </a:r>
            <a:r>
              <a:rPr lang="hu-HU" sz="2800" dirty="0" err="1">
                <a:solidFill>
                  <a:prstClr val="black"/>
                </a:solidFill>
              </a:rPr>
              <a:t>Size</a:t>
            </a:r>
            <a:r>
              <a:rPr lang="hu-HU" sz="2800" dirty="0">
                <a:solidFill>
                  <a:prstClr val="black"/>
                </a:solidFill>
              </a:rPr>
              <a:t> </a:t>
            </a:r>
            <a:r>
              <a:rPr lang="hu-HU" sz="2800" dirty="0" err="1">
                <a:solidFill>
                  <a:prstClr val="black"/>
                </a:solidFill>
              </a:rPr>
              <a:t>Me</a:t>
            </a:r>
            <a:r>
              <a:rPr lang="hu-HU" sz="2800" dirty="0">
                <a:solidFill>
                  <a:prstClr val="black"/>
                </a:solidFill>
              </a:rPr>
              <a:t>” film: Egy 30 éves fiatalember csak gyorséttermi ételen élt. 1 hónap alatt 11 kg-ot hízott!</a:t>
            </a:r>
          </a:p>
          <a:p>
            <a:pPr lvl="0">
              <a:spcBef>
                <a:spcPct val="20000"/>
              </a:spcBef>
            </a:pPr>
            <a:r>
              <a:rPr lang="hu-HU" sz="2800" dirty="0">
                <a:solidFill>
                  <a:prstClr val="black"/>
                </a:solidFill>
              </a:rPr>
              <a:t>Az elhízott általános iskolás gyerekek aránya Magyarországon 13% - ezzel Európában az első helyen állunk.</a:t>
            </a:r>
          </a:p>
        </p:txBody>
      </p:sp>
    </p:spTree>
    <p:extLst>
      <p:ext uri="{BB962C8B-B14F-4D97-AF65-F5344CB8AC3E}">
        <p14:creationId xmlns:p14="http://schemas.microsoft.com/office/powerpoint/2010/main" val="15333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Elhízás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b="1" dirty="0" smtClean="0"/>
              <a:t>MEGOLDÁS:</a:t>
            </a:r>
          </a:p>
          <a:p>
            <a:pPr marL="0" indent="0">
              <a:buNone/>
            </a:pPr>
            <a:r>
              <a:rPr lang="hu-HU" sz="2800" dirty="0" smtClean="0"/>
              <a:t>1. Ökológiai élelmiszer-előállítás</a:t>
            </a:r>
            <a:endParaRPr lang="hu-HU" sz="2800" dirty="0"/>
          </a:p>
          <a:p>
            <a:pPr marL="0" indent="0">
              <a:buNone/>
            </a:pPr>
            <a:r>
              <a:rPr lang="hu-HU" sz="2800" dirty="0" smtClean="0"/>
              <a:t>2. Bioélelmiszer fogyasztás</a:t>
            </a:r>
          </a:p>
          <a:p>
            <a:pPr marL="0" indent="0">
              <a:buNone/>
            </a:pPr>
            <a:r>
              <a:rPr lang="hu-HU" sz="2800" dirty="0" smtClean="0"/>
              <a:t>3. Bioélelmiszer fogyasztás a közétkeztetésben </a:t>
            </a:r>
          </a:p>
          <a:p>
            <a:pPr marL="0" indent="0">
              <a:buNone/>
            </a:pPr>
            <a:r>
              <a:rPr lang="hu-HU" sz="2400" dirty="0" smtClean="0"/>
              <a:t>     (</a:t>
            </a:r>
            <a:r>
              <a:rPr lang="hu-HU" sz="2400" dirty="0" err="1" smtClean="0"/>
              <a:t>Öko</a:t>
            </a:r>
            <a:r>
              <a:rPr lang="hu-HU" sz="2400" dirty="0" smtClean="0"/>
              <a:t> akciótervben 2020-ig 30%-ot tűztünk ki célul.)</a:t>
            </a:r>
          </a:p>
          <a:p>
            <a:pPr marL="0" indent="0">
              <a:buNone/>
            </a:pPr>
            <a:r>
              <a:rPr lang="hu-HU" sz="2800" dirty="0" smtClean="0"/>
              <a:t>	- Kórházak onkológiai osztályán (Egészség = Érték 			program – Lőrinczné </a:t>
            </a:r>
            <a:r>
              <a:rPr lang="hu-HU" sz="2800" dirty="0" err="1" smtClean="0"/>
              <a:t>Táborfi</a:t>
            </a:r>
            <a:r>
              <a:rPr lang="hu-HU" sz="2800" dirty="0" smtClean="0"/>
              <a:t> Julianna)</a:t>
            </a:r>
          </a:p>
          <a:p>
            <a:pPr marL="0" indent="0">
              <a:buNone/>
            </a:pPr>
            <a:r>
              <a:rPr lang="hu-HU" sz="2800" dirty="0"/>
              <a:t>	</a:t>
            </a:r>
            <a:r>
              <a:rPr lang="hu-HU" sz="2800" dirty="0" smtClean="0"/>
              <a:t>- Iskolákban, óvodákban (Terra’s módszer)</a:t>
            </a:r>
          </a:p>
          <a:p>
            <a:pPr marL="0" indent="0">
              <a:buNone/>
            </a:pPr>
            <a:r>
              <a:rPr lang="hu-HU" sz="2800" dirty="0"/>
              <a:t>	</a:t>
            </a:r>
            <a:r>
              <a:rPr lang="hu-HU" sz="2800" dirty="0" smtClean="0"/>
              <a:t>- Időskorúak intézeteiben, otthonokban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4798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6110"/>
            <a:ext cx="92234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u-HU" sz="4400" dirty="0">
                <a:solidFill>
                  <a:srgbClr val="00B050"/>
                </a:solidFill>
              </a:rPr>
              <a:t>Prof. dr. </a:t>
            </a:r>
            <a:r>
              <a:rPr lang="hu-HU" sz="4400" dirty="0" smtClean="0">
                <a:solidFill>
                  <a:srgbClr val="00B050"/>
                </a:solidFill>
              </a:rPr>
              <a:t>Skenderović </a:t>
            </a:r>
            <a:r>
              <a:rPr lang="hu-HU" sz="4400" dirty="0">
                <a:solidFill>
                  <a:srgbClr val="00B050"/>
                </a:solidFill>
              </a:rPr>
              <a:t>Horvát Terézia</a:t>
            </a:r>
            <a:endParaRPr lang="en-US" sz="4400" b="1" cap="none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1391" y="2286000"/>
            <a:ext cx="91553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u-HU" sz="5400" b="1" dirty="0">
                <a:solidFill>
                  <a:srgbClr val="00B050"/>
                </a:solidFill>
              </a:rPr>
              <a:t>Bioétkezés a </a:t>
            </a:r>
            <a:r>
              <a:rPr lang="hu-HU" sz="5400" b="1" dirty="0" smtClean="0">
                <a:solidFill>
                  <a:srgbClr val="00B050"/>
                </a:solidFill>
              </a:rPr>
              <a:t>napközikben-</a:t>
            </a:r>
          </a:p>
          <a:p>
            <a:pPr algn="ctr"/>
            <a:r>
              <a:rPr lang="hu-HU" sz="5400" b="1" dirty="0" smtClean="0">
                <a:solidFill>
                  <a:srgbClr val="00B050"/>
                </a:solidFill>
              </a:rPr>
              <a:t>Délvidéki </a:t>
            </a:r>
            <a:r>
              <a:rPr lang="hu-HU" sz="5400" b="1" dirty="0">
                <a:solidFill>
                  <a:srgbClr val="00B050"/>
                </a:solidFill>
              </a:rPr>
              <a:t>Terra's model alapján</a:t>
            </a:r>
            <a:endParaRPr lang="en-US" sz="5400" b="1" cap="none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676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533400"/>
            <a:ext cx="7707366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Az </a:t>
            </a:r>
            <a:r>
              <a:rPr lang="hu-HU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EU és Szabadka Város </a:t>
            </a:r>
          </a:p>
          <a:p>
            <a:pPr algn="ctr"/>
            <a:r>
              <a:rPr lang="hu-H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támogatásával az Organica.net </a:t>
            </a:r>
          </a:p>
          <a:p>
            <a:pPr algn="ctr"/>
            <a:r>
              <a:rPr lang="hu-H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</a:t>
            </a:r>
            <a:r>
              <a:rPr lang="hu-HU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rojekten keresztül vált valóra,</a:t>
            </a:r>
          </a:p>
          <a:p>
            <a:pPr algn="ctr"/>
            <a:r>
              <a:rPr lang="hu-H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melyet a Terra’s egyesület a </a:t>
            </a:r>
          </a:p>
          <a:p>
            <a:pPr algn="ctr"/>
            <a:r>
              <a:rPr lang="hu-H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” </a:t>
            </a:r>
            <a:r>
              <a:rPr lang="hu-HU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</a:t>
            </a:r>
            <a:r>
              <a:rPr lang="sr-Latn-RS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ša </a:t>
            </a:r>
            <a:r>
              <a:rPr lang="hu-H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Radost” IEI </a:t>
            </a:r>
            <a:r>
              <a:rPr lang="hu-HU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és </a:t>
            </a:r>
          </a:p>
          <a:p>
            <a:pPr algn="ctr"/>
            <a:r>
              <a:rPr lang="hu-H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az eszéki Slap egyesülettel</a:t>
            </a:r>
          </a:p>
          <a:p>
            <a:pPr algn="ctr"/>
            <a:r>
              <a:rPr lang="hu-H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</a:t>
            </a:r>
            <a:r>
              <a:rPr lang="hu-HU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özösen valósít meg.</a:t>
            </a:r>
            <a:endParaRPr lang="en-US" sz="4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9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7740" y="0"/>
            <a:ext cx="8305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 legfiatalabb szabadkaiak </a:t>
            </a:r>
            <a:r>
              <a:rPr lang="hu-H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az elsők között vannak  Szerbiában é</a:t>
            </a:r>
            <a:r>
              <a:rPr lang="hu-H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 a régióban </a:t>
            </a:r>
          </a:p>
          <a:p>
            <a:pPr algn="ctr"/>
            <a:r>
              <a:rPr lang="hu-H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akiknek bioétel </a:t>
            </a:r>
            <a:r>
              <a:rPr lang="hu-H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kerül az étlapjukra </a:t>
            </a:r>
            <a:endParaRPr 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8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3520" y="76200"/>
            <a:ext cx="92909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” Egészséges táplálkozás – egészséges élet”</a:t>
            </a:r>
            <a:endParaRPr lang="en-US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06228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hu-HU" b="1" dirty="0" smtClean="0"/>
              <a:t>„Azzá leszel, amit eszel.”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800" dirty="0" smtClean="0"/>
              <a:t>/Hippokratész görög orvos (Kr. e. 466-377)/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819400"/>
            <a:ext cx="9144000" cy="3276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800" dirty="0"/>
              <a:t>2 500 évvel később: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hu-HU" sz="4000" b="1" dirty="0"/>
              <a:t>Attól leszel beteg </a:t>
            </a:r>
            <a:r>
              <a:rPr lang="hu-HU" sz="4000" b="1" dirty="0" smtClean="0"/>
              <a:t>(</a:t>
            </a:r>
            <a:r>
              <a:rPr lang="hu-HU" sz="4000" b="1" dirty="0"/>
              <a:t>halsz meg), amit eszel</a:t>
            </a:r>
            <a:r>
              <a:rPr lang="hu-HU" sz="4000" b="1" dirty="0" smtClean="0"/>
              <a:t>...</a:t>
            </a:r>
          </a:p>
          <a:p>
            <a:pPr marL="0" indent="0" algn="ctr">
              <a:buNone/>
            </a:pPr>
            <a:endParaRPr lang="hu-HU" sz="2400" dirty="0" smtClean="0"/>
          </a:p>
          <a:p>
            <a:pPr marL="0" indent="0" algn="ctr">
              <a:buNone/>
            </a:pPr>
            <a:endParaRPr lang="hu-HU" sz="2400" dirty="0" smtClean="0"/>
          </a:p>
          <a:p>
            <a:pPr marL="0" indent="0" algn="ctr">
              <a:buNone/>
            </a:pPr>
            <a:endParaRPr lang="hu-HU" sz="2400" dirty="0" smtClean="0"/>
          </a:p>
          <a:p>
            <a:pPr marL="0" indent="0" algn="ctr">
              <a:buNone/>
            </a:pPr>
            <a:r>
              <a:rPr lang="hu-HU" sz="3600" b="1" spc="100" dirty="0" smtClean="0"/>
              <a:t>Kivéve, ha </a:t>
            </a:r>
            <a:r>
              <a:rPr lang="hu-HU" sz="3600" b="1" spc="100" dirty="0" err="1" smtClean="0"/>
              <a:t>bioélelmiszert</a:t>
            </a:r>
            <a:r>
              <a:rPr lang="hu-HU" sz="3600" b="1" spc="100" dirty="0" smtClean="0"/>
              <a:t> eszel!</a:t>
            </a:r>
            <a:endParaRPr lang="hu-HU" sz="3600" b="1" spc="100" dirty="0"/>
          </a:p>
        </p:txBody>
      </p:sp>
    </p:spTree>
    <p:extLst>
      <p:ext uri="{BB962C8B-B14F-4D97-AF65-F5344CB8AC3E}">
        <p14:creationId xmlns:p14="http://schemas.microsoft.com/office/powerpoint/2010/main" val="272508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050" y="2819400"/>
            <a:ext cx="91095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Elméleti és gyakorlati képzési program</a:t>
            </a:r>
            <a:endParaRPr lang="en-US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047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050" y="2819400"/>
            <a:ext cx="91095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Elméleti és gyakorlati képzési program</a:t>
            </a:r>
            <a:endParaRPr lang="en-US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5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050" y="2819400"/>
            <a:ext cx="91095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Elméleti és gyakorlati képzési program</a:t>
            </a:r>
            <a:endParaRPr lang="en-US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8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2508" y="228600"/>
            <a:ext cx="8038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” Nyitott biofarmok napja”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10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2508" y="228600"/>
            <a:ext cx="8038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” Nyitott biofarmok napja”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45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0397" y="5715000"/>
            <a:ext cx="7073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Bioélelmiszerek bazárja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06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70397" y="5715000"/>
            <a:ext cx="7073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Bioélelmiszerek bazárja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96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70397" y="5715000"/>
            <a:ext cx="7073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Bioélelmiszerek bazárja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9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70397" y="5715000"/>
            <a:ext cx="7073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Bioélelmiszerek bazárja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95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029200" cy="6858000"/>
          </a:xfrm>
        </p:spPr>
      </p:pic>
      <p:sp>
        <p:nvSpPr>
          <p:cNvPr id="6" name="Rectangle 5"/>
          <p:cNvSpPr/>
          <p:nvPr/>
        </p:nvSpPr>
        <p:spPr>
          <a:xfrm>
            <a:off x="2070397" y="5715000"/>
            <a:ext cx="7073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Bioélelmiszerek bazárja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11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normAutofit fontScale="90000"/>
          </a:bodyPr>
          <a:lstStyle/>
          <a:p>
            <a:r>
              <a:rPr lang="hu-HU" sz="3100" i="1" dirty="0" smtClean="0"/>
              <a:t>Országos Onkológiai intézet (Budapest), 2006. március 1.:</a:t>
            </a:r>
            <a:r>
              <a:rPr lang="hu-HU" sz="3600" i="1" dirty="0" smtClean="0"/>
              <a:t/>
            </a:r>
            <a:br>
              <a:rPr lang="hu-HU" sz="3600" i="1" dirty="0" smtClean="0"/>
            </a:br>
            <a:r>
              <a:rPr lang="hu-HU" sz="3100" i="1" dirty="0" smtClean="0"/>
              <a:t>„Az egészségmegtartó és betegséget megelőző modell” szimpózium</a:t>
            </a:r>
            <a:endParaRPr lang="hu-HU" sz="3100" i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 smtClean="0"/>
              <a:t>Dr. </a:t>
            </a:r>
            <a:r>
              <a:rPr lang="hu-HU" sz="2800" dirty="0" err="1" smtClean="0"/>
              <a:t>Kapócs</a:t>
            </a:r>
            <a:r>
              <a:rPr lang="hu-HU" sz="2800" dirty="0" smtClean="0"/>
              <a:t> Gábor helyettes államtitkár szerint	Betegségeink	80 %-ban táplálkozásfüggőek,</a:t>
            </a:r>
          </a:p>
          <a:p>
            <a:pPr marL="0" indent="0">
              <a:buNone/>
            </a:pPr>
            <a:r>
              <a:rPr lang="hu-HU" sz="2800" dirty="0" smtClean="0"/>
              <a:t>		továbbá</a:t>
            </a:r>
            <a:r>
              <a:rPr lang="hu-HU" sz="2800" dirty="0"/>
              <a:t> </a:t>
            </a:r>
            <a:r>
              <a:rPr lang="hu-HU" sz="2800" dirty="0" smtClean="0"/>
              <a:t>	38%-ban kis mértékben, 42%-ban 				nagy mértékben, jelentősen függ a 				betegség kialakulása az 						élelmiszerekben lévő vegyszerektől.</a:t>
            </a:r>
          </a:p>
          <a:p>
            <a:pPr marL="0" indent="0">
              <a:buNone/>
            </a:pPr>
            <a:r>
              <a:rPr lang="hu-HU" sz="2800" dirty="0" smtClean="0"/>
              <a:t>	2030-ban várhatóan 366 000 </a:t>
            </a:r>
            <a:r>
              <a:rPr lang="hu-HU" sz="2800" dirty="0" err="1" smtClean="0"/>
              <a:t>000</a:t>
            </a:r>
            <a:r>
              <a:rPr lang="hu-HU" sz="2800" dirty="0" smtClean="0"/>
              <a:t> diabéteszes beteg 	lesz  a világon – duplája a 2000. évinek.</a:t>
            </a:r>
          </a:p>
        </p:txBody>
      </p:sp>
    </p:spTree>
    <p:extLst>
      <p:ext uri="{BB962C8B-B14F-4D97-AF65-F5344CB8AC3E}">
        <p14:creationId xmlns:p14="http://schemas.microsoft.com/office/powerpoint/2010/main" val="181933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1628" y="190760"/>
            <a:ext cx="86485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Bioételek Szabadka 41 napközijében</a:t>
            </a:r>
            <a:endParaRPr lang="en-US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08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628" y="190760"/>
            <a:ext cx="86485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Bioételek Szabadka 41 napközijében</a:t>
            </a:r>
            <a:endParaRPr lang="en-US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628" y="190760"/>
            <a:ext cx="86485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Bioételek Szabadka 41 napközijében</a:t>
            </a:r>
            <a:endParaRPr lang="en-US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628" y="190760"/>
            <a:ext cx="86485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Bioételek Szabadka 41 napközijében</a:t>
            </a:r>
            <a:endParaRPr lang="en-US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626" y="4876800"/>
            <a:ext cx="87061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 biogazdálkodás népszerűsítése</a:t>
            </a:r>
            <a:endParaRPr lang="en-US" sz="4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44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1626" y="4876800"/>
            <a:ext cx="87061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 biogazdálkodás népszerűsítése</a:t>
            </a:r>
            <a:endParaRPr lang="en-US" sz="4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0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626" y="4876800"/>
            <a:ext cx="87061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 biogazdálkodás népszerűsítése</a:t>
            </a:r>
            <a:endParaRPr lang="en-US" sz="4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0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626" y="4876800"/>
            <a:ext cx="87061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 biogazdálkodás népszerűsítése</a:t>
            </a:r>
            <a:endParaRPr lang="en-US" sz="4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0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105400" cy="6878472"/>
          </a:xfrm>
        </p:spPr>
      </p:pic>
      <p:sp>
        <p:nvSpPr>
          <p:cNvPr id="5" name="Rectangle 4"/>
          <p:cNvSpPr/>
          <p:nvPr/>
        </p:nvSpPr>
        <p:spPr>
          <a:xfrm>
            <a:off x="191626" y="4876800"/>
            <a:ext cx="87061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 biogazdálkodás népszerűsítése</a:t>
            </a:r>
            <a:endParaRPr lang="en-US" sz="4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0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200" y="4876800"/>
            <a:ext cx="6153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Az én első bioételem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76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rmAutofit/>
          </a:bodyPr>
          <a:lstStyle/>
          <a:p>
            <a:r>
              <a:rPr lang="hu-HU" sz="2800" i="1" dirty="0" smtClean="0"/>
              <a:t>Országos Onkológiai intézet (Budapest), 2006. március 1.:</a:t>
            </a:r>
            <a:br>
              <a:rPr lang="hu-HU" sz="2800" i="1" dirty="0" smtClean="0"/>
            </a:br>
            <a:r>
              <a:rPr lang="hu-HU" sz="2800" i="1" dirty="0" smtClean="0"/>
              <a:t>„Az egészségmegtartó és betegséget megelőző modell” szimpózium</a:t>
            </a:r>
            <a:endParaRPr lang="hu-HU" sz="2800" i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800" dirty="0" smtClean="0"/>
              <a:t>Prof. Ottó Szabolcs, az Országos Onkológiai Intézet főigazgató főorvos helyettese előadásában kiemelte, hogy </a:t>
            </a:r>
          </a:p>
          <a:p>
            <a:pPr marL="0" indent="0">
              <a:buNone/>
            </a:pPr>
            <a:r>
              <a:rPr lang="hu-HU" sz="2800" dirty="0"/>
              <a:t>	</a:t>
            </a:r>
            <a:r>
              <a:rPr lang="hu-HU" sz="2800" dirty="0" smtClean="0"/>
              <a:t>Hazánkban évente kb. 34 000 a daganatos betegségben 	</a:t>
            </a:r>
            <a:r>
              <a:rPr lang="hu-HU" sz="2800" dirty="0" err="1" smtClean="0"/>
              <a:t>elhalálozottak</a:t>
            </a:r>
            <a:r>
              <a:rPr lang="hu-HU" sz="2800" dirty="0" smtClean="0"/>
              <a:t> száma.</a:t>
            </a:r>
          </a:p>
          <a:p>
            <a:pPr marL="0" indent="0">
              <a:buNone/>
            </a:pPr>
            <a:r>
              <a:rPr lang="hu-HU" sz="2800" dirty="0"/>
              <a:t>	</a:t>
            </a:r>
            <a:r>
              <a:rPr lang="hu-HU" sz="2800" dirty="0" smtClean="0"/>
              <a:t>Évente 66 000 új beteggel kell számolni. Ez is nagyrészt 	összefüggésben van a táplálkozásunkkal.</a:t>
            </a:r>
          </a:p>
          <a:p>
            <a:pPr marL="0" indent="0">
              <a:buNone/>
            </a:pPr>
            <a:r>
              <a:rPr lang="hu-HU" sz="2800" dirty="0"/>
              <a:t>	</a:t>
            </a:r>
            <a:r>
              <a:rPr lang="hu-HU" sz="2800" dirty="0" smtClean="0"/>
              <a:t>Pedig – Farkas Ilona főorvos asszony szerint – Magyaro. 	arra van predesztinálva, hogy egészséges, jó minőségű 	élelmiszereket állítson elő.</a:t>
            </a:r>
          </a:p>
          <a:p>
            <a:pPr marL="0" indent="0">
              <a:buNone/>
            </a:pPr>
            <a:r>
              <a:rPr lang="hu-HU" sz="2800" dirty="0" smtClean="0"/>
              <a:t>Azóta elfogadottá vált, hogy a szintetikus vegyszerek nélkül előállított </a:t>
            </a:r>
            <a:r>
              <a:rPr lang="hu-HU" sz="2800" dirty="0" err="1" smtClean="0"/>
              <a:t>bioélelmiszereknek</a:t>
            </a:r>
            <a:r>
              <a:rPr lang="hu-HU" sz="2800" dirty="0" smtClean="0"/>
              <a:t> jelentős szerepe van az egészség megtartásában, illetve a betegségek megelőzésében.</a:t>
            </a:r>
          </a:p>
        </p:txBody>
      </p:sp>
    </p:spTree>
    <p:extLst>
      <p:ext uri="{BB962C8B-B14F-4D97-AF65-F5344CB8AC3E}">
        <p14:creationId xmlns:p14="http://schemas.microsoft.com/office/powerpoint/2010/main" val="1709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200" y="4876800"/>
            <a:ext cx="6153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Az én első bioételem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07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43200" y="4876800"/>
            <a:ext cx="6153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Az én első bioételem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531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43200" y="4876800"/>
            <a:ext cx="6153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Az én első bioételem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70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096000" cy="6858000"/>
          </a:xfrm>
        </p:spPr>
      </p:pic>
      <p:sp>
        <p:nvSpPr>
          <p:cNvPr id="5" name="Rectangle 4"/>
          <p:cNvSpPr/>
          <p:nvPr/>
        </p:nvSpPr>
        <p:spPr>
          <a:xfrm>
            <a:off x="2192417" y="23884"/>
            <a:ext cx="7175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Terra’s ” terüljasztalkám”</a:t>
            </a:r>
            <a:endParaRPr lang="en-US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45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2417" y="23884"/>
            <a:ext cx="7175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Terra’s ” terüljasztalkám”</a:t>
            </a:r>
            <a:endParaRPr lang="en-US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0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2417" y="23884"/>
            <a:ext cx="7175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Terra’s ” terüljasztalkám”</a:t>
            </a:r>
            <a:endParaRPr lang="en-US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459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0"/>
            <a:ext cx="6560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Oktatás Szmederevón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82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0"/>
            <a:ext cx="6560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Oktatás Szmederevón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26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0"/>
            <a:ext cx="6560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Oktatás Szmederevón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32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" y="152400"/>
            <a:ext cx="4810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Oktatás Eszéken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9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noAutofit/>
          </a:bodyPr>
          <a:lstStyle/>
          <a:p>
            <a:r>
              <a:rPr lang="hu-HU" sz="2800" i="1" dirty="0" smtClean="0"/>
              <a:t>EGÉSZSÉG = Érték program: „A hazai organikus élelmiszerek helye és szerepe a társadalmi étkeztetésben” c. konferencia-sorozat 2013. őszén, az Egészséges Táplálkozásért Egyesület (ETE) szervezésében Kecskeméten és Pécsen</a:t>
            </a:r>
            <a:endParaRPr lang="hu-HU" sz="2800" i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800" dirty="0" smtClean="0"/>
              <a:t>Dr. Kiss István professzor (PTE AOK Orvosi Népegészségtani Intézet mb. főigazgatója) előadásában elmondta, hogy</a:t>
            </a:r>
          </a:p>
          <a:p>
            <a:pPr marL="0" indent="0">
              <a:buNone/>
            </a:pPr>
            <a:r>
              <a:rPr lang="hu-HU" sz="2800" dirty="0"/>
              <a:t>	</a:t>
            </a:r>
            <a:r>
              <a:rPr lang="hu-HU" sz="2800" dirty="0" smtClean="0"/>
              <a:t>A daganatos megbetegedéseket kiváltó okok között		1. helyen a táplálkozás áll (35%);</a:t>
            </a:r>
          </a:p>
          <a:p>
            <a:pPr marL="0" indent="0">
              <a:buNone/>
            </a:pPr>
            <a:r>
              <a:rPr lang="hu-HU" sz="2800" dirty="0"/>
              <a:t>		</a:t>
            </a:r>
            <a:r>
              <a:rPr lang="hu-HU" sz="2800" dirty="0" smtClean="0"/>
              <a:t>2. a dohányzás (30%)						3. a szexuális magatartás (7%),		 			4. a foglalkozással kapcsolatos stressz (4%)</a:t>
            </a:r>
            <a:r>
              <a:rPr lang="hu-HU" sz="2800" dirty="0"/>
              <a:t>	</a:t>
            </a:r>
            <a:r>
              <a:rPr lang="hu-HU" sz="2800" dirty="0" smtClean="0"/>
              <a:t>		5. az alkohol	 (3%).</a:t>
            </a:r>
          </a:p>
          <a:p>
            <a:pPr marL="0" indent="0">
              <a:buNone/>
            </a:pPr>
            <a:r>
              <a:rPr lang="hu-HU" sz="2800" dirty="0"/>
              <a:t>	</a:t>
            </a:r>
            <a:r>
              <a:rPr lang="hu-HU" sz="2800" dirty="0" smtClean="0"/>
              <a:t>A daganatos megbetegedések kialakulásának 	megelőzésében a gyümölcs- és zöldségfogyasztás 	kedvező. Főleg a héjban koncentrálódnak a kedvező 	anyagok (de a növényvédő szerek maradékai is…).</a:t>
            </a:r>
          </a:p>
        </p:txBody>
      </p:sp>
    </p:spTree>
    <p:extLst>
      <p:ext uri="{BB962C8B-B14F-4D97-AF65-F5344CB8AC3E}">
        <p14:creationId xmlns:p14="http://schemas.microsoft.com/office/powerpoint/2010/main" val="6993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" y="152400"/>
            <a:ext cx="4810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Oktatás Eszéken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14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" y="152400"/>
            <a:ext cx="4810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Oktatás Eszéken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338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6409" y="152400"/>
            <a:ext cx="74064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Európában a magyar kisiskolások</a:t>
            </a:r>
          </a:p>
          <a:p>
            <a:pPr algn="ctr"/>
            <a:r>
              <a:rPr lang="hu-H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 legkövérebbek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10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105400" cy="6858000"/>
          </a:xfrm>
        </p:spPr>
      </p:pic>
      <p:sp>
        <p:nvSpPr>
          <p:cNvPr id="5" name="Rectangle 4"/>
          <p:cNvSpPr/>
          <p:nvPr/>
        </p:nvSpPr>
        <p:spPr>
          <a:xfrm>
            <a:off x="776409" y="152400"/>
            <a:ext cx="74064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Európában a magyar kisiskolások</a:t>
            </a:r>
          </a:p>
          <a:p>
            <a:pPr algn="ctr"/>
            <a:r>
              <a:rPr lang="hu-H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 legkövérebbek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7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6409" y="152400"/>
            <a:ext cx="74064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Európában a magyar kisiskolások</a:t>
            </a:r>
          </a:p>
          <a:p>
            <a:pPr algn="ctr"/>
            <a:r>
              <a:rPr lang="hu-H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 legkövérebbek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9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04799"/>
            <a:ext cx="74656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hu-HU" sz="3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 Délvidéki Terra’s model jelentősége:</a:t>
            </a:r>
            <a:endParaRPr lang="en-US" sz="3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8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865" y="2362200"/>
            <a:ext cx="807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FF00"/>
                </a:solidFill>
              </a:rPr>
              <a:t>҉</a:t>
            </a:r>
          </a:p>
          <a:p>
            <a:endParaRPr lang="hu-HU" sz="3600" b="1" dirty="0" smtClean="0">
              <a:solidFill>
                <a:srgbClr val="FFFF00"/>
              </a:solidFill>
            </a:endParaRPr>
          </a:p>
          <a:p>
            <a:r>
              <a:rPr lang="sr-Cyrl-CS" sz="3600" b="1" dirty="0" smtClean="0">
                <a:solidFill>
                  <a:srgbClr val="FFFF00"/>
                </a:solidFill>
              </a:rPr>
              <a:t>҉</a:t>
            </a:r>
            <a:endParaRPr lang="hu-HU" sz="3600" b="1" dirty="0" smtClean="0">
              <a:solidFill>
                <a:srgbClr val="FFFF00"/>
              </a:solidFill>
            </a:endParaRPr>
          </a:p>
          <a:p>
            <a:endParaRPr lang="hu-HU" sz="3600" b="1" dirty="0" smtClean="0">
              <a:solidFill>
                <a:srgbClr val="FFFF00"/>
              </a:solidFill>
            </a:endParaRPr>
          </a:p>
          <a:p>
            <a:r>
              <a:rPr lang="sr-Cyrl-CS" sz="3600" b="1" dirty="0" smtClean="0">
                <a:solidFill>
                  <a:srgbClr val="FFFF00"/>
                </a:solidFill>
              </a:rPr>
              <a:t>҉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34372" y="2362676"/>
            <a:ext cx="36048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egészségvédelem</a:t>
            </a:r>
            <a:endParaRPr lang="en-US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69902" y="3517014"/>
            <a:ext cx="49925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új értékesítési lehetőség</a:t>
            </a:r>
            <a:endParaRPr lang="en-US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4572000"/>
            <a:ext cx="67876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ú</a:t>
            </a:r>
            <a:r>
              <a:rPr lang="hu-H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 munkahelyteremtési lehetőség</a:t>
            </a:r>
            <a:endParaRPr lang="en-US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09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67" y="2986083"/>
            <a:ext cx="63836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FF00"/>
                </a:solidFill>
              </a:rPr>
              <a:t>҉ </a:t>
            </a:r>
            <a:r>
              <a:rPr lang="hu-H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bio-termelés népszerűsítése </a:t>
            </a:r>
            <a:endParaRPr lang="en-US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716345"/>
            <a:ext cx="88549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FF00"/>
                </a:solidFill>
              </a:rPr>
              <a:t>҉ </a:t>
            </a:r>
            <a:r>
              <a:rPr lang="hu-H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bio-termelők anyagi helyzetének javítása</a:t>
            </a:r>
            <a:endParaRPr lang="en-US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284" y="4248148"/>
            <a:ext cx="85551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FF00"/>
                </a:solidFill>
              </a:rPr>
              <a:t>҉ </a:t>
            </a:r>
            <a:r>
              <a:rPr lang="hu-H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helyi közösségek fenntartható fejlődése</a:t>
            </a:r>
            <a:endParaRPr lang="en-US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23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510"/>
            <a:ext cx="5257800" cy="6845490"/>
          </a:xfrm>
        </p:spPr>
      </p:pic>
      <p:sp>
        <p:nvSpPr>
          <p:cNvPr id="5" name="Rectangle 4"/>
          <p:cNvSpPr/>
          <p:nvPr/>
        </p:nvSpPr>
        <p:spPr>
          <a:xfrm>
            <a:off x="-76200" y="1905000"/>
            <a:ext cx="6259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rgbClr val="FFFF00"/>
                </a:solidFill>
              </a:rPr>
              <a:t>҉ </a:t>
            </a:r>
            <a:r>
              <a:rPr lang="hu-H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útmutató a meginduláshoz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6200" y="3124200"/>
            <a:ext cx="922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rgbClr val="FFFF00"/>
                </a:solidFill>
              </a:rPr>
              <a:t>҉ </a:t>
            </a:r>
            <a:r>
              <a:rPr lang="hu-H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határon átnyúló szakmai együttműködés létrehozása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33400" y="4363661"/>
            <a:ext cx="1043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rgbClr val="FFFF00"/>
                </a:solidFill>
              </a:rPr>
              <a:t>҉ </a:t>
            </a:r>
            <a:r>
              <a:rPr lang="hu-H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versenyképes ökovállalkozók megteremtése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48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569" y="228600"/>
            <a:ext cx="84568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Jövőnk záloga: Gyermekeink táplálása</a:t>
            </a:r>
            <a:endParaRPr lang="en-US" sz="4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52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494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12" y="0"/>
            <a:ext cx="457768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457200"/>
            <a:ext cx="2973437" cy="1347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2514600"/>
            <a:ext cx="3733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Jovan Nenad cár tér 15.</a:t>
            </a:r>
          </a:p>
          <a:p>
            <a:r>
              <a:rPr lang="hu-HU" sz="2400" b="1" dirty="0" smtClean="0">
                <a:solidFill>
                  <a:schemeClr val="bg1"/>
                </a:solidFill>
              </a:rPr>
              <a:t>24 000 Szabadka</a:t>
            </a:r>
          </a:p>
          <a:p>
            <a:endParaRPr lang="hu-HU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Tel: +381 24 554 </a:t>
            </a:r>
            <a:r>
              <a:rPr lang="en-US" sz="2400" b="1" dirty="0" smtClean="0">
                <a:solidFill>
                  <a:schemeClr val="bg1"/>
                </a:solidFill>
              </a:rPr>
              <a:t>600</a:t>
            </a:r>
            <a:r>
              <a:rPr lang="hu-HU" sz="2400" b="1" dirty="0" smtClean="0">
                <a:solidFill>
                  <a:schemeClr val="bg1"/>
                </a:solidFill>
              </a:rPr>
              <a:t>, mellék: </a:t>
            </a:r>
            <a:r>
              <a:rPr lang="en-US" sz="2400" b="1" dirty="0" smtClean="0">
                <a:solidFill>
                  <a:schemeClr val="bg1"/>
                </a:solidFill>
              </a:rPr>
              <a:t>123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E-mail: </a:t>
            </a:r>
            <a:r>
              <a:rPr lang="hu-HU" sz="2400" b="1" dirty="0" smtClean="0">
                <a:solidFill>
                  <a:schemeClr val="bg1"/>
                </a:solidFill>
              </a:rPr>
              <a:t>terras</a:t>
            </a:r>
            <a:r>
              <a:rPr lang="en-US" sz="2400" b="1" dirty="0" smtClean="0">
                <a:solidFill>
                  <a:schemeClr val="bg1"/>
                </a:solidFill>
              </a:rPr>
              <a:t>@terras.org.rs</a:t>
            </a:r>
            <a:r>
              <a:rPr lang="en-US" sz="2400" b="1" dirty="0">
                <a:solidFill>
                  <a:schemeClr val="bg1"/>
                </a:solidFill>
                <a:hlinkClick r:id="rId5"/>
              </a:rPr>
              <a:t/>
            </a:r>
            <a:br>
              <a:rPr lang="en-US" sz="2400" b="1" dirty="0">
                <a:solidFill>
                  <a:schemeClr val="bg1"/>
                </a:solidFill>
                <a:hlinkClick r:id="rId5"/>
              </a:rPr>
            </a:br>
            <a:r>
              <a:rPr lang="en-US" sz="2400" b="1" dirty="0">
                <a:solidFill>
                  <a:schemeClr val="bg1"/>
                </a:solidFill>
              </a:rPr>
              <a:t>www.terras.org.rs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6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Vegyszerfelhasználás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 smtClean="0"/>
              <a:t>Magyarországon évente 250-300 ezer tonna műtrágya és 15-16 ezer tonna növényvédő szer kerül a talajba, és azon keresztül a növényekbe, állatokba, emberbe.</a:t>
            </a:r>
          </a:p>
          <a:p>
            <a:pPr marL="0" indent="0">
              <a:buNone/>
            </a:pPr>
            <a:r>
              <a:rPr lang="hu-HU" sz="2800" dirty="0" smtClean="0"/>
              <a:t>Egy személy évente 2-4 kg vegyszert (gombaölőt, rovarirtót és egyéb szintetikus vegyszert) vesz magához az élelmiszerekkel. Ezek önállóan halálos vegyszerek.</a:t>
            </a:r>
          </a:p>
          <a:p>
            <a:pPr marL="0" indent="0">
              <a:buNone/>
            </a:pPr>
            <a:r>
              <a:rPr lang="hu-HU" sz="2800" dirty="0" smtClean="0"/>
              <a:t>A </a:t>
            </a:r>
            <a:r>
              <a:rPr lang="hu-HU" sz="2800" dirty="0"/>
              <a:t>szintetikus </a:t>
            </a:r>
            <a:r>
              <a:rPr lang="hu-HU" sz="2800" dirty="0" smtClean="0"/>
              <a:t>vegyszerekkel </a:t>
            </a:r>
            <a:r>
              <a:rPr lang="hu-HU" sz="2800" dirty="0"/>
              <a:t>előállított élelmiszerek veszélyére utal, hogy napjainkban egy átlagos felnőtt ember több száz vegyszert hordoz a szervezetében. Olyan vegyi anyagokat, amelyek nem az emberi szervezet szerves elemei, és amelyek súlyos betegségeket és életre szóló károsodásokat okozhatnak. </a:t>
            </a:r>
            <a:endParaRPr lang="hu-HU" sz="2800" dirty="0" smtClean="0"/>
          </a:p>
        </p:txBody>
      </p:sp>
    </p:spTree>
    <p:extLst>
      <p:ext uri="{BB962C8B-B14F-4D97-AF65-F5344CB8AC3E}">
        <p14:creationId xmlns:p14="http://schemas.microsoft.com/office/powerpoint/2010/main" val="37819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800" b="1" dirty="0" smtClean="0"/>
              <a:t>Kárpát-medencei Ökogazdálkodók Szövetsége KÖSZ)</a:t>
            </a:r>
          </a:p>
          <a:p>
            <a:pPr marL="0" indent="0">
              <a:buNone/>
            </a:pPr>
            <a:r>
              <a:rPr lang="hu-HU" sz="2800" b="1" dirty="0" smtClean="0"/>
              <a:t>Sárközy Péter Alapítvány a Biokultúráért</a:t>
            </a:r>
          </a:p>
          <a:p>
            <a:pPr marL="0" indent="0">
              <a:buNone/>
            </a:pPr>
            <a:r>
              <a:rPr lang="hu-HU" sz="2800" b="1" dirty="0" smtClean="0"/>
              <a:t>Alginit Alapítvány</a:t>
            </a:r>
          </a:p>
          <a:p>
            <a:pPr marL="0" indent="0">
              <a:buNone/>
            </a:pPr>
            <a:endParaRPr lang="hu-HU" sz="2000" b="1" dirty="0" smtClean="0"/>
          </a:p>
          <a:p>
            <a:pPr marL="0" indent="0" algn="just">
              <a:buNone/>
            </a:pPr>
            <a:r>
              <a:rPr lang="hu-HU" sz="2400" b="1" dirty="0" smtClean="0"/>
              <a:t>Dr. Solti Gábor elnök</a:t>
            </a:r>
          </a:p>
          <a:p>
            <a:pPr marL="0" indent="0" algn="just">
              <a:buNone/>
            </a:pPr>
            <a:r>
              <a:rPr lang="hu-HU" sz="2400" dirty="0" smtClean="0"/>
              <a:t>2081 Piliscsaba </a:t>
            </a:r>
          </a:p>
          <a:p>
            <a:pPr marL="0" indent="0" algn="just">
              <a:buNone/>
            </a:pPr>
            <a:r>
              <a:rPr lang="hu-HU" sz="2400" dirty="0" smtClean="0"/>
              <a:t>Wesselényi Miklós u. 10. </a:t>
            </a:r>
          </a:p>
          <a:p>
            <a:pPr marL="0" indent="0" algn="just">
              <a:buNone/>
            </a:pPr>
            <a:endParaRPr lang="hu-HU" sz="1200" dirty="0" smtClean="0"/>
          </a:p>
          <a:p>
            <a:pPr marL="0" indent="0" algn="just">
              <a:buNone/>
            </a:pPr>
            <a:r>
              <a:rPr lang="hu-HU" sz="2400" dirty="0" smtClean="0"/>
              <a:t>+36-26-373-743 </a:t>
            </a:r>
          </a:p>
          <a:p>
            <a:pPr marL="0" indent="0" algn="just">
              <a:buNone/>
            </a:pPr>
            <a:r>
              <a:rPr lang="hu-HU" sz="2400" dirty="0" smtClean="0"/>
              <a:t>alginit@</a:t>
            </a:r>
            <a:r>
              <a:rPr lang="hu-HU" sz="2400" dirty="0" err="1" smtClean="0"/>
              <a:t>freemail.hu</a:t>
            </a:r>
            <a:r>
              <a:rPr lang="hu-HU" sz="2400" dirty="0" smtClean="0"/>
              <a:t> </a:t>
            </a:r>
          </a:p>
          <a:p>
            <a:pPr marL="0" indent="0" algn="just">
              <a:buNone/>
            </a:pPr>
            <a:endParaRPr lang="hu-HU" sz="1200" dirty="0" smtClean="0"/>
          </a:p>
          <a:p>
            <a:pPr marL="0" indent="0" algn="just">
              <a:buNone/>
            </a:pPr>
            <a:r>
              <a:rPr lang="hu-HU" sz="2400" b="1" dirty="0" err="1" smtClean="0"/>
              <a:t>karpatbio.hu</a:t>
            </a:r>
            <a:endParaRPr lang="hu-HU" sz="2400" b="1" dirty="0" smtClean="0"/>
          </a:p>
          <a:p>
            <a:pPr marL="0" indent="0" algn="just">
              <a:buNone/>
            </a:pPr>
            <a:r>
              <a:rPr lang="hu-HU" sz="2400" b="1" dirty="0" err="1" smtClean="0"/>
              <a:t>sarkozybio.hu</a:t>
            </a:r>
            <a:r>
              <a:rPr lang="hu-HU" sz="2400" b="1" dirty="0" smtClean="0"/>
              <a:t> </a:t>
            </a:r>
          </a:p>
          <a:p>
            <a:pPr marL="0" indent="0" algn="just">
              <a:buNone/>
            </a:pPr>
            <a:r>
              <a:rPr lang="hu-HU" sz="2400" b="1" dirty="0" err="1" smtClean="0"/>
              <a:t>alginitalapitvany.hu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400" b="1" spc="100" dirty="0" smtClean="0">
                <a:ln w="12700">
                  <a:noFill/>
                  <a:prstDash val="solid"/>
                </a:ln>
                <a:solidFill>
                  <a:prstClr val="black"/>
                </a:solidFill>
              </a:rPr>
              <a:t>Köszönöm a figyelmet!</a:t>
            </a:r>
            <a:endParaRPr lang="hu-HU" sz="4400" b="1" spc="100" dirty="0">
              <a:ln w="12700">
                <a:noFill/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7" name="Kép helye 8" descr="Hivatalos logó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614" y="1474982"/>
            <a:ext cx="3020529" cy="293766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57" y="4483547"/>
            <a:ext cx="3283343" cy="237411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483546"/>
            <a:ext cx="3096343" cy="23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3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pPr algn="l"/>
            <a:r>
              <a:rPr lang="hu-HU" sz="2800" dirty="0"/>
              <a:t>Az Egészségügyi Világszervezet szerint nap mint nap mintegy 80 000 különböző vegyszernek vagyunk kitéve, melyek közül élelmiszerekkel évente 4,5 l </a:t>
            </a:r>
            <a:r>
              <a:rPr lang="hu-HU" sz="2800" dirty="0" err="1"/>
              <a:t>peszticidet</a:t>
            </a:r>
            <a:r>
              <a:rPr lang="hu-HU" sz="2800" dirty="0"/>
              <a:t> és 5 kg adalékanyagot viszünk be a szervezetünkbe. /Prof. dr. </a:t>
            </a:r>
            <a:r>
              <a:rPr lang="hu-HU" sz="2800" dirty="0" err="1"/>
              <a:t>Skenderović</a:t>
            </a:r>
            <a:r>
              <a:rPr lang="hu-HU" sz="2800" dirty="0"/>
              <a:t> Horvát Terézia</a:t>
            </a:r>
            <a:r>
              <a:rPr lang="hu-HU" sz="2800" dirty="0" smtClean="0"/>
              <a:t>/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286000"/>
            <a:ext cx="91440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/>
              <a:t>Vegyszerek a </a:t>
            </a:r>
            <a:r>
              <a:rPr lang="hu-HU" b="1" dirty="0" smtClean="0"/>
              <a:t>vérben</a:t>
            </a:r>
          </a:p>
          <a:p>
            <a:pPr marL="0" indent="0" algn="ctr">
              <a:buNone/>
            </a:pPr>
            <a:endParaRPr lang="hu-HU" sz="1200" b="1" dirty="0" smtClean="0"/>
          </a:p>
          <a:p>
            <a:pPr marL="0" indent="0">
              <a:buNone/>
            </a:pPr>
            <a:r>
              <a:rPr lang="hu-HU" sz="2800" dirty="0"/>
              <a:t>Természetvédelmi Világalap </a:t>
            </a:r>
            <a:r>
              <a:rPr lang="hu-HU" sz="2800" dirty="0" smtClean="0"/>
              <a:t>vizsgálata (2004): 39 EU képviselő és 14 egészségügyi miniszter vérének vizsgálata</a:t>
            </a:r>
          </a:p>
          <a:p>
            <a:pPr marL="0" indent="0">
              <a:buNone/>
            </a:pPr>
            <a:r>
              <a:rPr lang="hu-HU" sz="2800" dirty="0" err="1"/>
              <a:t>Margot</a:t>
            </a:r>
            <a:r>
              <a:rPr lang="hu-HU" sz="2800" dirty="0"/>
              <a:t> </a:t>
            </a:r>
            <a:r>
              <a:rPr lang="hu-HU" sz="2800" dirty="0" err="1"/>
              <a:t>Wallström</a:t>
            </a:r>
            <a:r>
              <a:rPr lang="hu-HU" sz="2800" dirty="0"/>
              <a:t> asszony, az EU környezetvédelmi biztosa (minisztere</a:t>
            </a:r>
            <a:r>
              <a:rPr lang="hu-HU" sz="2800" dirty="0" smtClean="0"/>
              <a:t>) vérében 77 különböző rovarirtó, </a:t>
            </a:r>
            <a:r>
              <a:rPr lang="hu-HU" sz="2800" dirty="0" err="1" smtClean="0"/>
              <a:t>növényvédőszer</a:t>
            </a:r>
            <a:r>
              <a:rPr lang="hu-HU" sz="2800" dirty="0"/>
              <a:t>, tűzállóságot növelő anyagot és egyéb tiltott vagy még használható, de káros </a:t>
            </a:r>
            <a:r>
              <a:rPr lang="hu-HU" sz="2800" dirty="0" smtClean="0"/>
              <a:t>anyagot mutatott ki a vizsgálat. Az eredmény őt is meglepte és feldühítette:</a:t>
            </a:r>
          </a:p>
        </p:txBody>
      </p:sp>
    </p:spTree>
    <p:extLst>
      <p:ext uri="{BB962C8B-B14F-4D97-AF65-F5344CB8AC3E}">
        <p14:creationId xmlns:p14="http://schemas.microsoft.com/office/powerpoint/2010/main" val="9471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sz="3000" dirty="0"/>
              <a:t>„</a:t>
            </a:r>
            <a:r>
              <a:rPr lang="hu-HU" sz="3000" b="1" dirty="0"/>
              <a:t>Ma már tudom</a:t>
            </a:r>
            <a:r>
              <a:rPr lang="hu-HU" sz="3000" dirty="0"/>
              <a:t>” – írja – „</a:t>
            </a:r>
            <a:r>
              <a:rPr lang="hu-HU" sz="3000" b="1" dirty="0"/>
              <a:t>hogy a szervezetemben mennyi vegyi anyag van. </a:t>
            </a:r>
            <a:r>
              <a:rPr lang="hu-HU" sz="3000" dirty="0"/>
              <a:t>Az eredmény ugyanakkor nemcsak meglepett, hanem fel is dühített, hiszen</a:t>
            </a:r>
            <a:r>
              <a:rPr lang="hu-HU" sz="3000" b="1" dirty="0"/>
              <a:t> a talált anyagok közül sokat már évekkel, évtizedekkel ezelőtt betiltottak a nyugati világban. </a:t>
            </a:r>
            <a:r>
              <a:rPr lang="hu-HU" sz="3000" dirty="0"/>
              <a:t>Az egyik közülük a </a:t>
            </a:r>
            <a:r>
              <a:rPr lang="hu-HU" sz="3000" b="1" dirty="0"/>
              <a:t>DDT nevű rovarirtó</a:t>
            </a:r>
            <a:r>
              <a:rPr lang="hu-HU" sz="3000" dirty="0"/>
              <a:t>, amit a 70-es években tiltottak be, mert megölte a madarakat is. És ez még ma, 30 év múltán is a szervezetemben van! Ugyancsak van bennem </a:t>
            </a:r>
            <a:r>
              <a:rPr lang="hu-HU" sz="3000" b="1" dirty="0"/>
              <a:t>egy sor más anyag, amelyek rákkeltők</a:t>
            </a:r>
            <a:r>
              <a:rPr lang="hu-HU" sz="3000" dirty="0"/>
              <a:t>. Többet korábban arra használtak, hogy növeljék vele az elektronikus eszközök tűzállóságát. </a:t>
            </a:r>
            <a:r>
              <a:rPr lang="hu-HU" sz="3000" b="1" dirty="0"/>
              <a:t>Szörnyű belegondolni is, hogy ezek</a:t>
            </a:r>
            <a:r>
              <a:rPr lang="hu-HU" sz="3000" dirty="0"/>
              <a:t> a természetre és az emberre veszélyes, betiltott vegyszerek </a:t>
            </a:r>
            <a:r>
              <a:rPr lang="hu-HU" sz="3000" b="1" dirty="0"/>
              <a:t>egész életemre a szervezetemben maradnak! </a:t>
            </a:r>
            <a:r>
              <a:rPr lang="hu-HU" sz="3000" dirty="0"/>
              <a:t>Ráadásul nincs senki, aki megmondaná, milyen hatással lesznek ezek egészségi állapotomra. Az azonban már biztos, hogy </a:t>
            </a:r>
            <a:r>
              <a:rPr lang="hu-HU" sz="3000" b="1" dirty="0"/>
              <a:t>mindezeket a szereket átadtam a fiamnak is, amikor szoptattam.</a:t>
            </a:r>
            <a:r>
              <a:rPr lang="hu-HU" sz="3000" dirty="0"/>
              <a:t> Nos, ez az a felismerés, amit nehéz elviselni, hisz ez az első, amit biztosan nem akartam: örökíteni neki! Hadd jegyezzem azért meg, hogy ezzel messze nem a szoptatás ellen vagyok, hiszen annak előnyei messze túlmutatnak ezen az egy hátrányon, azaz asszonyok, igenis tessék szoptatni!”</a:t>
            </a:r>
          </a:p>
          <a:p>
            <a:pPr marL="0" indent="0">
              <a:buNone/>
            </a:pPr>
            <a:r>
              <a:rPr lang="hu-HU" sz="3000" dirty="0"/>
              <a:t>„… </a:t>
            </a:r>
            <a:r>
              <a:rPr lang="hu-HU" sz="3000" b="1" dirty="0"/>
              <a:t>bár még erős és egészséges vagyok, nincs senki, aki megmondaná, mihez vezetnek a bennem lévő vegyszerkoktélok. </a:t>
            </a:r>
            <a:r>
              <a:rPr lang="hu-HU" sz="3000" dirty="0"/>
              <a:t>Mint ahogy azt sem tudjuk, hogy milyen károkat okoznak a gyerekemnek és leendő unokáimnak ezek közül azok, amelyeket akaratlanul átörökítettem nekik. Egyes tudósok már most azt állítják, hogy gyerekeink szellemi képessége már egy generáció múlva </a:t>
            </a:r>
            <a:r>
              <a:rPr lang="hu-HU" sz="2800" dirty="0"/>
              <a:t>csökkenni fog épp a vegyszerek ’</a:t>
            </a:r>
            <a:r>
              <a:rPr lang="hu-HU" sz="2800" dirty="0" err="1"/>
              <a:t>fogyasztása</a:t>
            </a:r>
            <a:r>
              <a:rPr lang="hu-HU" sz="2800" dirty="0"/>
              <a:t>’ következtében.”</a:t>
            </a:r>
            <a:endParaRPr lang="hu-HU" sz="2800" dirty="0" smtClean="0"/>
          </a:p>
        </p:txBody>
      </p:sp>
    </p:spTree>
    <p:extLst>
      <p:ext uri="{BB962C8B-B14F-4D97-AF65-F5344CB8AC3E}">
        <p14:creationId xmlns:p14="http://schemas.microsoft.com/office/powerpoint/2010/main" val="12981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hu-HU" sz="3200" b="1" dirty="0" smtClean="0"/>
              <a:t>Vegyszerek a vérben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2800" dirty="0" smtClean="0"/>
              <a:t>WWF </a:t>
            </a:r>
            <a:r>
              <a:rPr lang="hu-HU" sz="2800" dirty="0" err="1" smtClean="0"/>
              <a:t>Detox</a:t>
            </a:r>
            <a:r>
              <a:rPr lang="hu-HU" sz="2800" dirty="0" smtClean="0"/>
              <a:t> kampány (2005): 12 ország 12-92 év közötti korosztályát, egy-egy önként jelentkezett család három generációját (nagymama, édesanya, unoka) érintő vérvizsgálat, 107 vegyi anyagra.</a:t>
            </a:r>
          </a:p>
          <a:p>
            <a:pPr marL="0" indent="0">
              <a:buNone/>
            </a:pPr>
            <a:r>
              <a:rPr lang="hu-HU" sz="2800" i="1" dirty="0" smtClean="0"/>
              <a:t>Az európai átlageredmények: </a:t>
            </a:r>
            <a:r>
              <a:rPr lang="hu-HU" sz="2800" dirty="0" smtClean="0"/>
              <a:t>107 vegyszerből 73-at mutattak ki a vérmintákból (63 félét a nagymamák véréből, 59 félét az unokákéból, 49 félét az édesanyákéból).</a:t>
            </a:r>
          </a:p>
          <a:p>
            <a:pPr marL="0" indent="0">
              <a:buNone/>
            </a:pPr>
            <a:r>
              <a:rPr lang="hu-HU" sz="2800" dirty="0" smtClean="0"/>
              <a:t>Átlagosan személyenként 32 vegyi anyag volt a nagymamák, 29 az édesanyák és 24 a gyermekek vérében.</a:t>
            </a:r>
          </a:p>
          <a:p>
            <a:pPr marL="0" indent="0">
              <a:buNone/>
            </a:pPr>
            <a:r>
              <a:rPr lang="hu-HU" sz="2800" i="1" dirty="0" smtClean="0"/>
              <a:t>Magyarországi eredmények:</a:t>
            </a:r>
            <a:r>
              <a:rPr lang="hu-HU" sz="2800" dirty="0" smtClean="0"/>
              <a:t> (egy győri család vérmintája)</a:t>
            </a:r>
          </a:p>
          <a:p>
            <a:pPr marL="0" indent="0">
              <a:buNone/>
            </a:pPr>
            <a:r>
              <a:rPr lang="hu-HU" sz="2800" dirty="0" smtClean="0"/>
              <a:t>a nagymama (61) vérében 27 féle, az édesanya (38) vérében 18 féle, az unoka (12) vérében 19 féle vegyi anyagot találtak.</a:t>
            </a:r>
          </a:p>
          <a:p>
            <a:pPr marL="0" indent="0">
              <a:buNone/>
            </a:pPr>
            <a:r>
              <a:rPr lang="hu-HU" sz="2800" dirty="0" smtClean="0"/>
              <a:t>„Én elsősorban a négy gyermekem egészsége miatt aggódom, nem szeretném, hogy veszélyes vegyi anyagok legyenek bennük, amelyekről nem tudjuk, hogyan kerültek beléjük, és ki tudja, mit okozhatnak a későbbiekben” – fejezte ki aggályait az édesanya.</a:t>
            </a:r>
            <a:endParaRPr lang="hu-HU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3794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1505</Words>
  <Application>Microsoft Office PowerPoint</Application>
  <PresentationFormat>Diavetítés a képernyőre (4:3 oldalarány)</PresentationFormat>
  <Paragraphs>188</Paragraphs>
  <Slides>60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60</vt:i4>
      </vt:variant>
    </vt:vector>
  </HeadingPairs>
  <TitlesOfParts>
    <vt:vector size="62" baseType="lpstr">
      <vt:lpstr>Office Theme</vt:lpstr>
      <vt:lpstr>Office-téma</vt:lpstr>
      <vt:lpstr>Bioétkeztetés az óvodában – egy délvidéki közétkeztetési modell bemutatása (Terra’s módszer, Prof. dr. Skenderović Horvát Terézia)</vt:lpstr>
      <vt:lpstr>„Azzá leszel, amit eszel.”  /Hippokratész görög orvos (Kr. e. 466-377)/</vt:lpstr>
      <vt:lpstr>Országos Onkológiai intézet (Budapest), 2006. március 1.: „Az egészségmegtartó és betegséget megelőző modell” szimpózium</vt:lpstr>
      <vt:lpstr>Országos Onkológiai intézet (Budapest), 2006. március 1.: „Az egészségmegtartó és betegséget megelőző modell” szimpózium</vt:lpstr>
      <vt:lpstr>EGÉSZSÉG = Érték program: „A hazai organikus élelmiszerek helye és szerepe a társadalmi étkeztetésben” c. konferencia-sorozat 2013. őszén, az Egészséges Táplálkozásért Egyesület (ETE) szervezésében Kecskeméten és Pécsen</vt:lpstr>
      <vt:lpstr>Vegyszerfelhasználás</vt:lpstr>
      <vt:lpstr>Az Egészségügyi Világszervezet szerint nap mint nap mintegy 80 000 különböző vegyszernek vagyunk kitéve, melyek közül élelmiszerekkel évente 4,5 l peszticidet és 5 kg adalékanyagot viszünk be a szervezetünkbe. /Prof. dr. Skenderović Horvát Terézia/</vt:lpstr>
      <vt:lpstr>PowerPoint bemutató</vt:lpstr>
      <vt:lpstr>Vegyszerek a vérben</vt:lpstr>
      <vt:lpstr>A csontritkulás talajtani okai</vt:lpstr>
      <vt:lpstr>A mikroelemek jelentősége</vt:lpstr>
      <vt:lpstr>PowerPoint bemutató</vt:lpstr>
      <vt:lpstr>A mikroelemek jelentősége</vt:lpstr>
      <vt:lpstr>PowerPoint bemutató</vt:lpstr>
      <vt:lpstr>Elhízás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SoltiG;SkenderovicT</dc:creator>
  <cp:lastModifiedBy>User</cp:lastModifiedBy>
  <cp:revision>95</cp:revision>
  <cp:lastPrinted>2014-05-15T11:59:30Z</cp:lastPrinted>
  <dcterms:created xsi:type="dcterms:W3CDTF">2006-08-16T00:00:00Z</dcterms:created>
  <dcterms:modified xsi:type="dcterms:W3CDTF">2014-05-15T12:01:40Z</dcterms:modified>
</cp:coreProperties>
</file>