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5" autoAdjust="0"/>
    <p:restoredTop sz="94626" autoAdjust="0"/>
  </p:normalViewPr>
  <p:slideViewPr>
    <p:cSldViewPr>
      <p:cViewPr varScale="1">
        <p:scale>
          <a:sx n="69" d="100"/>
          <a:sy n="69" d="100"/>
        </p:scale>
        <p:origin x="-8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6" d="100"/>
          <a:sy n="96" d="100"/>
        </p:scale>
        <p:origin x="-2652" y="-10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85299B9-D4FE-41FD-B224-601E6415F949}" type="datetimeFigureOut">
              <a:rPr lang="hu-HU"/>
              <a:pPr>
                <a:defRPr/>
              </a:pPr>
              <a:t>2013.06.26.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A11523-B408-491E-BB35-54CD12F110E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6F3CE4C-35C0-4643-9E6A-068675266BBD}" type="datetimeFigureOut">
              <a:rPr lang="hu-HU"/>
              <a:pPr>
                <a:defRPr/>
              </a:pPr>
              <a:t>2013.06.26.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8485FCD-F6D0-4F7A-9B29-3D5B60D279F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PPT_alap_logo_nelkul8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USZT_logo_cmyk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1913" y="404813"/>
            <a:ext cx="237807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NFU_logo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5876925"/>
            <a:ext cx="808038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Infoblokk3_altalanos_egyes.jp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688" y="5842000"/>
            <a:ext cx="21590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684213" y="1557338"/>
            <a:ext cx="8135937" cy="3959225"/>
          </a:xfrm>
          <a:prstGeom prst="rect">
            <a:avLst/>
          </a:prstGeom>
        </p:spPr>
        <p:txBody>
          <a:bodyPr/>
          <a:lstStyle>
            <a:lvl1pPr>
              <a:buNone/>
              <a:defRPr sz="1600">
                <a:latin typeface="Verdana" pitchFamily="34" charset="0"/>
              </a:defRPr>
            </a:lvl1pPr>
            <a:lvl2pPr>
              <a:defRPr sz="1600">
                <a:latin typeface="Verdana" pitchFamily="34" charset="0"/>
              </a:defRPr>
            </a:lvl2pPr>
            <a:lvl3pPr>
              <a:defRPr sz="1600">
                <a:latin typeface="Verdana" pitchFamily="34" charset="0"/>
              </a:defRPr>
            </a:lvl3pPr>
            <a:lvl4pPr>
              <a:defRPr sz="1600">
                <a:latin typeface="Verdana" pitchFamily="34" charset="0"/>
              </a:defRPr>
            </a:lvl4pPr>
            <a:lvl5pPr>
              <a:defRPr sz="1600">
                <a:latin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u-HU" dirty="0"/>
          </a:p>
        </p:txBody>
      </p:sp>
      <p:sp>
        <p:nvSpPr>
          <p:cNvPr id="22" name="Text Placeholder 17"/>
          <p:cNvSpPr>
            <a:spLocks noGrp="1"/>
          </p:cNvSpPr>
          <p:nvPr>
            <p:ph type="body" sz="quarter" idx="11"/>
          </p:nvPr>
        </p:nvSpPr>
        <p:spPr>
          <a:xfrm>
            <a:off x="323850" y="548680"/>
            <a:ext cx="5616302" cy="648295"/>
          </a:xfrm>
          <a:prstGeom prst="rect">
            <a:avLst/>
          </a:prstGeom>
        </p:spPr>
        <p:txBody>
          <a:bodyPr/>
          <a:lstStyle>
            <a:lvl1pPr>
              <a:buNone/>
              <a:defRPr sz="2400">
                <a:latin typeface="Verdana" pitchFamily="34" charset="0"/>
              </a:defRPr>
            </a:lvl1pPr>
          </a:lstStyle>
          <a:p>
            <a:pPr lvl="0"/>
            <a:r>
              <a:rPr lang="en-US" dirty="0" smtClean="0"/>
              <a:t>Click to edit</a:t>
            </a:r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Placeholder 1"/>
          <p:cNvSpPr>
            <a:spLocks noGrp="1"/>
          </p:cNvSpPr>
          <p:nvPr>
            <p:ph type="body" sz="quarter" idx="10"/>
          </p:nvPr>
        </p:nvSpPr>
        <p:spPr bwMode="auto">
          <a:xfrm>
            <a:off x="4643438" y="1557338"/>
            <a:ext cx="4176712" cy="40148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lnSpc>
                <a:spcPct val="114000"/>
              </a:lnSpc>
            </a:pPr>
            <a:r>
              <a:rPr lang="hu-HU" sz="2000" b="1" dirty="0" smtClean="0">
                <a:latin typeface="+mj-lt"/>
              </a:rPr>
              <a:t>A Kárpát-medencei Ökogazdálkodók Szövetsége (KÖSZ) és a Vidékfejlesztési Minisztérium közötti stratégiai partnerség eddigi eredményei</a:t>
            </a:r>
          </a:p>
          <a:p>
            <a:pPr marL="0" indent="0" algn="ctr">
              <a:lnSpc>
                <a:spcPct val="114000"/>
              </a:lnSpc>
            </a:pPr>
            <a:endParaRPr lang="hu-HU" sz="1200" dirty="0" smtClean="0">
              <a:latin typeface="+mj-lt"/>
            </a:endParaRPr>
          </a:p>
          <a:p>
            <a:pPr marL="0" indent="0" algn="ctr">
              <a:lnSpc>
                <a:spcPct val="114000"/>
              </a:lnSpc>
            </a:pPr>
            <a:r>
              <a:rPr lang="hu-HU" sz="1800" b="1" dirty="0" smtClean="0">
                <a:latin typeface="+mj-lt"/>
              </a:rPr>
              <a:t>Dr. Solti Gábor</a:t>
            </a:r>
          </a:p>
          <a:p>
            <a:pPr marL="0" indent="0" algn="ctr">
              <a:lnSpc>
                <a:spcPct val="114000"/>
              </a:lnSpc>
            </a:pPr>
            <a:r>
              <a:rPr lang="hu-HU" dirty="0" smtClean="0">
                <a:latin typeface="+mj-lt"/>
              </a:rPr>
              <a:t>KÖSZ elnök</a:t>
            </a:r>
          </a:p>
          <a:p>
            <a:pPr marL="0" indent="0" algn="ctr">
              <a:lnSpc>
                <a:spcPct val="114000"/>
              </a:lnSpc>
            </a:pPr>
            <a:endParaRPr lang="hu-HU" sz="1000" dirty="0" smtClean="0">
              <a:latin typeface="+mj-lt"/>
            </a:endParaRPr>
          </a:p>
          <a:p>
            <a:pPr marL="0" indent="0" algn="ctr">
              <a:lnSpc>
                <a:spcPct val="114000"/>
              </a:lnSpc>
            </a:pPr>
            <a:r>
              <a:rPr lang="hu-HU" sz="1400" dirty="0" smtClean="0">
                <a:latin typeface="+mj-lt"/>
              </a:rPr>
              <a:t>2013. Június 27.</a:t>
            </a:r>
          </a:p>
          <a:p>
            <a:pPr marL="0" indent="0" algn="ctr">
              <a:lnSpc>
                <a:spcPct val="114000"/>
              </a:lnSpc>
            </a:pPr>
            <a:endParaRPr lang="hu-HU" sz="1000" dirty="0" smtClean="0">
              <a:latin typeface="+mj-lt"/>
            </a:endParaRPr>
          </a:p>
          <a:p>
            <a:pPr marL="0" indent="0" algn="ctr">
              <a:lnSpc>
                <a:spcPct val="114000"/>
              </a:lnSpc>
            </a:pPr>
            <a:r>
              <a:rPr lang="hu-HU" sz="1400" dirty="0" smtClean="0">
                <a:latin typeface="+mj-lt"/>
              </a:rPr>
              <a:t>2081 Piliscsaba, Wesselényi Miklós u. 10.</a:t>
            </a:r>
          </a:p>
          <a:p>
            <a:pPr marL="0" indent="0" algn="ctr">
              <a:lnSpc>
                <a:spcPct val="114000"/>
              </a:lnSpc>
            </a:pPr>
            <a:r>
              <a:rPr lang="hu-HU" sz="1400" dirty="0" err="1" smtClean="0">
                <a:latin typeface="+mj-lt"/>
              </a:rPr>
              <a:t>szovetseg</a:t>
            </a:r>
            <a:r>
              <a:rPr lang="hu-HU" sz="1400" dirty="0" smtClean="0">
                <a:latin typeface="+mj-lt"/>
              </a:rPr>
              <a:t>@</a:t>
            </a:r>
            <a:r>
              <a:rPr lang="hu-HU" sz="1400" dirty="0" err="1" smtClean="0">
                <a:latin typeface="+mj-lt"/>
              </a:rPr>
              <a:t>karpatbio.hu</a:t>
            </a:r>
            <a:endParaRPr lang="hu-HU" sz="1400" dirty="0" smtClean="0">
              <a:latin typeface="+mj-lt"/>
            </a:endParaRPr>
          </a:p>
        </p:txBody>
      </p:sp>
      <p:pic>
        <p:nvPicPr>
          <p:cNvPr id="2051" name="Picture 5" descr="\\gvvrcommon05\gvvrcommon05\KIM_Projekt\Program-irányítási Főosztály\Kommunikáció ÁROP-EKOP\ÚSZT arculat\ÁROP_Magyary Program\magyary_final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5773738"/>
            <a:ext cx="1958975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Kép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5864225"/>
            <a:ext cx="173513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ép helye 8" descr="Hivatalos logó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034" y="1571612"/>
            <a:ext cx="411337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Placeholder 1"/>
          <p:cNvSpPr>
            <a:spLocks noGrp="1"/>
          </p:cNvSpPr>
          <p:nvPr>
            <p:ph type="body" sz="quarter" idx="10"/>
          </p:nvPr>
        </p:nvSpPr>
        <p:spPr bwMode="auto">
          <a:xfrm>
            <a:off x="285720" y="1557338"/>
            <a:ext cx="8534431" cy="40148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lnSpc>
                <a:spcPct val="114000"/>
              </a:lnSpc>
            </a:pPr>
            <a:r>
              <a:rPr lang="hu-HU" dirty="0" smtClean="0"/>
              <a:t>A </a:t>
            </a:r>
            <a:r>
              <a:rPr lang="hu-HU" b="1" dirty="0" smtClean="0"/>
              <a:t>Kárpát-medencei Ökogazdálkodók Szövetségét </a:t>
            </a:r>
            <a:r>
              <a:rPr lang="hu-HU" dirty="0" smtClean="0"/>
              <a:t>2011. szeptember 3-án a Kárpát-medence öt országából tizenegy </a:t>
            </a:r>
            <a:r>
              <a:rPr lang="hu-HU" dirty="0" err="1" smtClean="0"/>
              <a:t>ökoszervezet</a:t>
            </a:r>
            <a:r>
              <a:rPr lang="hu-HU" dirty="0" smtClean="0"/>
              <a:t> alapította meg Kövér Lászlónak, a Magyar Országgyűlés elnökének fővédnökségével. A Szövetség fő hitvallásának tekinti a IX. Sárközy Péter Tudományos Emlékülésen elfogadott </a:t>
            </a:r>
            <a:r>
              <a:rPr lang="hu-HU" b="1" dirty="0" err="1" smtClean="0"/>
              <a:t>Bio</a:t>
            </a:r>
            <a:r>
              <a:rPr lang="hu-HU" b="1" dirty="0" smtClean="0"/>
              <a:t> Chartában </a:t>
            </a:r>
            <a:r>
              <a:rPr lang="hu-HU" dirty="0" smtClean="0"/>
              <a:t>lefektetett elveket, melyeket elsőként aláírásával Dr. Fazekas Sándor vidékfejlesztési miniszter úr erősített meg. A KÖSZ megalakulásával a legnagyobb ilyen típusú ernyőszervezetté vált a Kárpát-medencében. Jelenleg a Szervezetnek 16 aktív tagja van.</a:t>
            </a:r>
          </a:p>
          <a:p>
            <a:pPr marL="0" indent="0" algn="just">
              <a:lnSpc>
                <a:spcPct val="114000"/>
              </a:lnSpc>
            </a:pPr>
            <a:endParaRPr lang="hu-HU" dirty="0" smtClean="0"/>
          </a:p>
          <a:p>
            <a:pPr marL="0" indent="0" algn="just">
              <a:lnSpc>
                <a:spcPct val="114000"/>
              </a:lnSpc>
            </a:pPr>
            <a:r>
              <a:rPr lang="hu-HU" dirty="0" smtClean="0"/>
              <a:t>A KÖSZ egyik </a:t>
            </a:r>
            <a:r>
              <a:rPr lang="hu-HU" b="1" dirty="0" smtClean="0"/>
              <a:t>legfőbb feladatának tekinti</a:t>
            </a:r>
            <a:r>
              <a:rPr lang="hu-HU" dirty="0" smtClean="0"/>
              <a:t>, hogy érdemben segítse és közreműködjön a Kormány 2012-2020 közötti Nemzeti Vidékstratégiájának, s ezen belül is leginkább a kárpát-medencei vidékfejlesztési együttműködési, valamint ökológiai gazdálkodási programjának a megvalósításában.</a:t>
            </a:r>
          </a:p>
        </p:txBody>
      </p:sp>
      <p:pic>
        <p:nvPicPr>
          <p:cNvPr id="3075" name="Picture 5" descr="\\gvvrcommon05\gvvrcommon05\KIM_Projekt\Program-irányítási Főosztály\Kommunikáció ÁROP-EKOP\ÚSZT arculat\ÁROP_Magyary Program\magyary_final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5773738"/>
            <a:ext cx="1958975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Kép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5864225"/>
            <a:ext cx="173513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0"/>
          </p:nvPr>
        </p:nvSpPr>
        <p:spPr>
          <a:xfrm>
            <a:off x="357159" y="1557338"/>
            <a:ext cx="8462992" cy="3959225"/>
          </a:xfrm>
        </p:spPr>
        <p:txBody>
          <a:bodyPr/>
          <a:lstStyle/>
          <a:p>
            <a:pPr marL="457200" indent="-457200" algn="just">
              <a:lnSpc>
                <a:spcPct val="114000"/>
              </a:lnSpc>
            </a:pPr>
            <a:r>
              <a:rPr lang="hu-HU" b="1" dirty="0" smtClean="0"/>
              <a:t>A Szövetség kiemelt céljai:</a:t>
            </a:r>
          </a:p>
          <a:p>
            <a:pPr marL="457200" indent="-457200" algn="just">
              <a:lnSpc>
                <a:spcPct val="114000"/>
              </a:lnSpc>
            </a:pPr>
            <a:endParaRPr lang="hu-HU" dirty="0" smtClean="0"/>
          </a:p>
          <a:p>
            <a:pPr marL="457200" lvl="0" indent="-457200" algn="just">
              <a:lnSpc>
                <a:spcPct val="114000"/>
              </a:lnSpc>
              <a:buAutoNum type="arabicPeriod"/>
            </a:pPr>
            <a:r>
              <a:rPr lang="hu-HU" dirty="0" smtClean="0"/>
              <a:t>A Kárpát-medence, mint földrajzi, földtani, vízrajzi, ökológiai és kulturális régióban élő emberek és természeti környezete harmonikus kapcsolatának minden területen történő fejlesztése.</a:t>
            </a:r>
          </a:p>
          <a:p>
            <a:pPr marL="457200" lvl="0" indent="-457200">
              <a:lnSpc>
                <a:spcPct val="114000"/>
              </a:lnSpc>
              <a:buAutoNum type="arabicPeriod"/>
            </a:pPr>
            <a:endParaRPr lang="hu-HU" dirty="0" smtClean="0"/>
          </a:p>
          <a:p>
            <a:pPr marL="457200" indent="-457200" algn="just">
              <a:lnSpc>
                <a:spcPct val="114000"/>
              </a:lnSpc>
              <a:buFontTx/>
              <a:buAutoNum type="arabicPeriod"/>
            </a:pPr>
            <a:r>
              <a:rPr lang="hu-HU" dirty="0" smtClean="0"/>
              <a:t>A Kárpát-medence országaiban tevékenykedő </a:t>
            </a:r>
            <a:r>
              <a:rPr lang="hu-HU" dirty="0" err="1" smtClean="0"/>
              <a:t>ökogazdálkodási</a:t>
            </a:r>
            <a:r>
              <a:rPr lang="hu-HU" dirty="0" smtClean="0"/>
              <a:t>, </a:t>
            </a:r>
            <a:r>
              <a:rPr lang="hu-HU" dirty="0" err="1" smtClean="0"/>
              <a:t>biokultúrális</a:t>
            </a:r>
            <a:r>
              <a:rPr lang="hu-HU" dirty="0" smtClean="0"/>
              <a:t> szervezeteinek megjelenítése, képviselete, védelme az egyes országok és az Európai Unió előtt.</a:t>
            </a:r>
          </a:p>
          <a:p>
            <a:pPr marL="457200" indent="-457200">
              <a:lnSpc>
                <a:spcPct val="114000"/>
              </a:lnSpc>
              <a:buFontTx/>
              <a:buAutoNum type="arabicPeriod"/>
            </a:pPr>
            <a:endParaRPr lang="hu-HU" dirty="0" smtClean="0"/>
          </a:p>
          <a:p>
            <a:pPr marL="457200" indent="-457200" algn="just">
              <a:lnSpc>
                <a:spcPct val="114000"/>
              </a:lnSpc>
              <a:buFontTx/>
              <a:buAutoNum type="arabicPeriod"/>
            </a:pPr>
            <a:r>
              <a:rPr lang="hu-HU" dirty="0" smtClean="0"/>
              <a:t>A Kárpát-medence GMO mentességének biztosítása.</a:t>
            </a:r>
          </a:p>
          <a:p>
            <a:pPr marL="457200" indent="-457200">
              <a:lnSpc>
                <a:spcPct val="114000"/>
              </a:lnSpc>
            </a:pP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just">
              <a:lnSpc>
                <a:spcPct val="114000"/>
              </a:lnSpc>
              <a:spcAft>
                <a:spcPts val="1200"/>
              </a:spcAft>
            </a:pPr>
            <a:r>
              <a:rPr lang="hu-HU" sz="1800" b="1" dirty="0" smtClean="0"/>
              <a:t>Stratégiai partnerségi megállapodás</a:t>
            </a:r>
            <a:endParaRPr lang="hu-HU" sz="1800" dirty="0" smtClean="0"/>
          </a:p>
          <a:p>
            <a:pPr algn="just">
              <a:lnSpc>
                <a:spcPct val="114000"/>
              </a:lnSpc>
            </a:pPr>
            <a:r>
              <a:rPr lang="hu-HU" dirty="0" smtClean="0"/>
              <a:t>Aláírás: 2012. október 9.</a:t>
            </a:r>
          </a:p>
          <a:p>
            <a:pPr marL="447675" indent="-447675" algn="just">
              <a:lnSpc>
                <a:spcPct val="114000"/>
              </a:lnSpc>
              <a:spcAft>
                <a:spcPts val="1200"/>
              </a:spcAft>
            </a:pPr>
            <a:r>
              <a:rPr lang="hu-HU" dirty="0" smtClean="0"/>
              <a:t>Cél: jogszabályok és jogszabályokat megalapozó koncepciók előkészítése, egyeztetése, elfogadott jogszabályok véleményezése</a:t>
            </a:r>
          </a:p>
          <a:p>
            <a:pPr algn="just">
              <a:lnSpc>
                <a:spcPct val="114000"/>
              </a:lnSpc>
              <a:spcAft>
                <a:spcPts val="600"/>
              </a:spcAft>
            </a:pPr>
            <a:r>
              <a:rPr lang="hu-HU" b="1" dirty="0" smtClean="0"/>
              <a:t>Célterületek:</a:t>
            </a:r>
          </a:p>
          <a:p>
            <a:pPr marL="457200" lvl="0" indent="-4572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hu-HU" dirty="0" smtClean="0"/>
              <a:t>A Kárpát-medencét érintő miniszteri rendeletek, különösen az agrár-környezetgazdálkodás, ökogazdálkodás körében;</a:t>
            </a:r>
          </a:p>
          <a:p>
            <a:pPr marL="457200" indent="-4572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hu-HU" dirty="0" smtClean="0"/>
              <a:t>A Kárpát-medencét érintő stratégiák, programok, intézkedési tervek kapcsán;</a:t>
            </a:r>
          </a:p>
          <a:p>
            <a:pPr marL="457200" indent="-457200">
              <a:lnSpc>
                <a:spcPct val="114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hu-HU" dirty="0" smtClean="0"/>
              <a:t>A Kárpát-medencét érintő Európai Uniós jogi aktusokkal kapcsolatos tagállami álláspontok.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just"/>
            <a:r>
              <a:rPr lang="hu-HU" b="1" dirty="0" smtClean="0"/>
              <a:t>Stratégiai partnerség a gyakorlatban</a:t>
            </a:r>
            <a:endParaRPr lang="hu-HU" dirty="0" smtClean="0"/>
          </a:p>
          <a:p>
            <a:pPr algn="just"/>
            <a:endParaRPr lang="hu-H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hu-HU" dirty="0" smtClean="0"/>
              <a:t>Részvétel a határon túli szervezetek részére rendezett kerekasztal-megbeszéléseken</a:t>
            </a:r>
          </a:p>
          <a:p>
            <a:pPr marL="457200" indent="-457200" algn="just">
              <a:buFont typeface="+mj-lt"/>
              <a:buAutoNum type="arabicPeriod"/>
            </a:pPr>
            <a:endParaRPr lang="hu-H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hu-HU" dirty="0" err="1" smtClean="0"/>
              <a:t>Ökogazdálkodási</a:t>
            </a:r>
            <a:r>
              <a:rPr lang="hu-HU" dirty="0" smtClean="0"/>
              <a:t> akcióterv és stratégia</a:t>
            </a:r>
          </a:p>
          <a:p>
            <a:pPr marL="457200" indent="-457200" algn="just">
              <a:buFont typeface="+mj-lt"/>
              <a:buAutoNum type="arabicPeriod"/>
            </a:pPr>
            <a:endParaRPr lang="hu-H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hu-HU" dirty="0" err="1" smtClean="0"/>
              <a:t>Ökogazdálkodási</a:t>
            </a:r>
            <a:r>
              <a:rPr lang="hu-HU" dirty="0" smtClean="0"/>
              <a:t> rendelet véleményezése</a:t>
            </a:r>
          </a:p>
          <a:p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0"/>
          </p:nvPr>
        </p:nvSpPr>
        <p:spPr>
          <a:xfrm>
            <a:off x="285721" y="1557338"/>
            <a:ext cx="8534430" cy="3959225"/>
          </a:xfrm>
        </p:spPr>
        <p:txBody>
          <a:bodyPr/>
          <a:lstStyle/>
          <a:p>
            <a:pPr marL="457200" indent="-457200" algn="just">
              <a:lnSpc>
                <a:spcPct val="114000"/>
              </a:lnSpc>
            </a:pPr>
            <a:r>
              <a:rPr lang="hu-HU" b="1" dirty="0" smtClean="0"/>
              <a:t>A stratégiai partnerség keretében javasolt további programok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err="1" smtClean="0"/>
              <a:t>Ökogazdálkodással</a:t>
            </a:r>
            <a:r>
              <a:rPr lang="hu-HU" dirty="0" smtClean="0"/>
              <a:t> </a:t>
            </a:r>
            <a:r>
              <a:rPr lang="hu-HU" dirty="0" smtClean="0"/>
              <a:t>kapcsolatos szervezeti egység létrehozása a minisztériumban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smtClean="0"/>
              <a:t>Az </a:t>
            </a:r>
            <a:r>
              <a:rPr lang="hu-HU" dirty="0" err="1" smtClean="0"/>
              <a:t>öko-világkiállításon</a:t>
            </a:r>
            <a:r>
              <a:rPr lang="hu-HU" dirty="0" smtClean="0"/>
              <a:t> való részvétel véleményezése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err="1" smtClean="0"/>
              <a:t>Ökogazdálkodási</a:t>
            </a:r>
            <a:r>
              <a:rPr lang="hu-HU" dirty="0" smtClean="0"/>
              <a:t> </a:t>
            </a:r>
            <a:r>
              <a:rPr lang="hu-HU" dirty="0" err="1" smtClean="0"/>
              <a:t>oktatási-képzési-kutatási</a:t>
            </a:r>
            <a:r>
              <a:rPr lang="hu-HU" dirty="0" smtClean="0"/>
              <a:t> rendszer és központ létrehozása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err="1" smtClean="0"/>
              <a:t>Biokert</a:t>
            </a:r>
            <a:r>
              <a:rPr lang="hu-HU" dirty="0" smtClean="0"/>
              <a:t> Magyarország Mozgalom elindítása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smtClean="0"/>
              <a:t>A „Nemzeti </a:t>
            </a:r>
            <a:r>
              <a:rPr lang="hu-HU" dirty="0" smtClean="0"/>
              <a:t>Vidékstratégia </a:t>
            </a:r>
            <a:r>
              <a:rPr lang="hu-HU" dirty="0" smtClean="0"/>
              <a:t>2020” </a:t>
            </a:r>
            <a:r>
              <a:rPr lang="hu-HU" dirty="0" smtClean="0"/>
              <a:t>kárpát-medencei stratégiává történő kiterjesztése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smtClean="0"/>
              <a:t>Biotermékek piacra juttatása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smtClean="0"/>
              <a:t>A </a:t>
            </a:r>
            <a:r>
              <a:rPr lang="hu-HU" dirty="0" smtClean="0"/>
              <a:t>zöldvagyon felmérése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smtClean="0"/>
              <a:t>Keleti </a:t>
            </a:r>
            <a:r>
              <a:rPr lang="hu-HU" dirty="0" smtClean="0"/>
              <a:t>kapcsolatok az ökológiai gazdálkodásban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smtClean="0"/>
              <a:t>Magyarország </a:t>
            </a:r>
            <a:r>
              <a:rPr lang="hu-HU" dirty="0" smtClean="0"/>
              <a:t>ökogazdálkodásának évenkénti helyzetelemzése</a:t>
            </a:r>
          </a:p>
          <a:p>
            <a:pPr marL="263525" indent="-263525" algn="just">
              <a:lnSpc>
                <a:spcPct val="114000"/>
              </a:lnSpc>
              <a:buFont typeface="Arial" pitchFamily="34" charset="0"/>
              <a:buChar char="•"/>
            </a:pPr>
            <a:r>
              <a:rPr lang="hu-HU" dirty="0" smtClean="0"/>
              <a:t>Együttműködés </a:t>
            </a:r>
            <a:r>
              <a:rPr lang="hu-HU" dirty="0" smtClean="0"/>
              <a:t>a Nemzetstratégiai </a:t>
            </a:r>
            <a:r>
              <a:rPr lang="hu-HU" dirty="0" smtClean="0"/>
              <a:t>Kutatóintézettel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0"/>
          </p:nvPr>
        </p:nvSpPr>
        <p:spPr>
          <a:xfrm>
            <a:off x="285721" y="1557338"/>
            <a:ext cx="8534430" cy="3959225"/>
          </a:xfrm>
        </p:spPr>
        <p:txBody>
          <a:bodyPr/>
          <a:lstStyle/>
          <a:p>
            <a:pPr marL="457200" indent="-457200" algn="just"/>
            <a:r>
              <a:rPr lang="hu-HU" b="1" dirty="0" smtClean="0"/>
              <a:t>Tapasztalatok</a:t>
            </a:r>
          </a:p>
          <a:p>
            <a:pPr marL="457200" indent="-457200" algn="just"/>
            <a:endParaRPr lang="hu-HU" b="1" dirty="0" smtClean="0"/>
          </a:p>
          <a:p>
            <a:pPr marL="457200" indent="-457200" algn="just"/>
            <a:r>
              <a:rPr lang="hu-HU" dirty="0" smtClean="0"/>
              <a:t>A stratégiai partnerség jelentősége</a:t>
            </a:r>
          </a:p>
          <a:p>
            <a:pPr marL="457200" indent="-457200" algn="just"/>
            <a:endParaRPr lang="hu-HU" dirty="0" smtClean="0"/>
          </a:p>
          <a:p>
            <a:pPr marL="457200" indent="-457200" algn="just"/>
            <a:r>
              <a:rPr lang="hu-HU" dirty="0" smtClean="0"/>
              <a:t>A partnerség kiterjesztése a jogszabály-alkotási területen túlmenően</a:t>
            </a:r>
          </a:p>
          <a:p>
            <a:pPr marL="457200" indent="-457200" algn="just"/>
            <a:endParaRPr lang="hu-HU" dirty="0" smtClean="0"/>
          </a:p>
          <a:p>
            <a:pPr marL="457200" indent="-457200" algn="just"/>
            <a:r>
              <a:rPr lang="hu-HU" dirty="0" smtClean="0"/>
              <a:t>A stratégiai partnerségi megállapodás súlyának növelése</a:t>
            </a:r>
          </a:p>
          <a:p>
            <a:pPr marL="457200" indent="-457200" algn="just"/>
            <a:endParaRPr lang="hu-HU" dirty="0" smtClean="0"/>
          </a:p>
          <a:p>
            <a:pPr marL="457200" indent="-457200" algn="just"/>
            <a:r>
              <a:rPr lang="hu-HU" dirty="0" smtClean="0"/>
              <a:t>A stratégiai partnerség eddigi eredményei</a:t>
            </a:r>
          </a:p>
          <a:p>
            <a:pPr marL="457200" indent="-457200" algn="just"/>
            <a:endParaRPr lang="hu-HU" dirty="0" smtClean="0"/>
          </a:p>
          <a:p>
            <a:pPr marL="457200" indent="-457200" algn="just"/>
            <a:r>
              <a:rPr lang="hu-HU" dirty="0" smtClean="0"/>
              <a:t>A minisztérium és a civil szakmai szervezet partnerségének jelentősége</a:t>
            </a:r>
          </a:p>
          <a:p>
            <a:pPr marL="457200" indent="-457200" algn="just"/>
            <a:endParaRPr lang="hu-HU" dirty="0" smtClean="0"/>
          </a:p>
          <a:p>
            <a:pPr marL="457200" indent="-457200" algn="just"/>
            <a:r>
              <a:rPr lang="hu-HU" dirty="0" smtClean="0"/>
              <a:t>Az egyeztetésre szánt </a:t>
            </a:r>
            <a:r>
              <a:rPr lang="hu-HU" dirty="0" smtClean="0"/>
              <a:t>határidők</a:t>
            </a:r>
            <a:endParaRPr lang="hu-HU" dirty="0" smtClean="0"/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hu-HU" sz="4400" dirty="0" smtClean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Köszönöm a figyelmet!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386</Words>
  <Application>Microsoft Office PowerPoint</Application>
  <PresentationFormat>Diavetítés a képernyőre (4:3 oldalarány)</PresentationFormat>
  <Paragraphs>58</Paragraphs>
  <Slides>8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 Theme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</vt:vector>
  </TitlesOfParts>
  <Company>NÁK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Klima</dc:creator>
  <cp:lastModifiedBy>ZiG</cp:lastModifiedBy>
  <cp:revision>97</cp:revision>
  <cp:lastPrinted>2013-02-04T11:02:56Z</cp:lastPrinted>
  <dcterms:created xsi:type="dcterms:W3CDTF">2011-03-25T13:47:43Z</dcterms:created>
  <dcterms:modified xsi:type="dcterms:W3CDTF">2013-06-26T08:43:56Z</dcterms:modified>
</cp:coreProperties>
</file>